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60"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an Wolfe" initials="AW"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5FF"/>
    <a:srgbClr val="FA00F1"/>
    <a:srgbClr val="2CEDEA"/>
    <a:srgbClr val="0C18F8"/>
    <a:srgbClr val="20BDF1"/>
    <a:srgbClr val="FCFC2B"/>
    <a:srgbClr val="E9DE3A"/>
    <a:srgbClr val="09813B"/>
    <a:srgbClr val="D3D0D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D7A9C1-B9A3-0A70-5C37-722EFA6E9DEF}" v="118" dt="2021-11-01T16:59:01.916"/>
    <p1510:client id="{D60CFD9B-B485-D29C-0E2F-364C35BA0D25}" v="2" dt="2021-11-01T00:06:06.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autoAdjust="0"/>
    <p:restoredTop sz="93495" autoAdjust="0"/>
  </p:normalViewPr>
  <p:slideViewPr>
    <p:cSldViewPr snapToGrid="0">
      <p:cViewPr varScale="1">
        <p:scale>
          <a:sx n="21" d="100"/>
          <a:sy n="21" d="100"/>
        </p:scale>
        <p:origin x="114" y="570"/>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tonti, Catherine" userId="S::cputonti@luc.edu::0f400ae6-1573-4414-b418-ca044186a3a3" providerId="AD" clId="Web-{69D7A9C1-B9A3-0A70-5C37-722EFA6E9DEF}"/>
    <pc:docChg chg="modSld">
      <pc:chgData name="Putonti, Catherine" userId="S::cputonti@luc.edu::0f400ae6-1573-4414-b418-ca044186a3a3" providerId="AD" clId="Web-{69D7A9C1-B9A3-0A70-5C37-722EFA6E9DEF}" dt="2021-11-01T16:59:01.916" v="61" actId="1076"/>
      <pc:docMkLst>
        <pc:docMk/>
      </pc:docMkLst>
      <pc:sldChg chg="modSp">
        <pc:chgData name="Putonti, Catherine" userId="S::cputonti@luc.edu::0f400ae6-1573-4414-b418-ca044186a3a3" providerId="AD" clId="Web-{69D7A9C1-B9A3-0A70-5C37-722EFA6E9DEF}" dt="2021-11-01T16:59:01.916" v="61" actId="1076"/>
        <pc:sldMkLst>
          <pc:docMk/>
          <pc:sldMk cId="976441992" sldId="260"/>
        </pc:sldMkLst>
        <pc:spChg chg="mod">
          <ac:chgData name="Putonti, Catherine" userId="S::cputonti@luc.edu::0f400ae6-1573-4414-b418-ca044186a3a3" providerId="AD" clId="Web-{69D7A9C1-B9A3-0A70-5C37-722EFA6E9DEF}" dt="2021-11-01T16:59:01.916" v="61" actId="1076"/>
          <ac:spMkLst>
            <pc:docMk/>
            <pc:sldMk cId="976441992" sldId="260"/>
            <ac:spMk id="128" creationId="{11FD32F3-152F-B540-A8E9-C6A11A598937}"/>
          </ac:spMkLst>
        </pc:spChg>
        <pc:spChg chg="mod">
          <ac:chgData name="Putonti, Catherine" userId="S::cputonti@luc.edu::0f400ae6-1573-4414-b418-ca044186a3a3" providerId="AD" clId="Web-{69D7A9C1-B9A3-0A70-5C37-722EFA6E9DEF}" dt="2021-11-01T16:58:34.057" v="60" actId="20577"/>
          <ac:spMkLst>
            <pc:docMk/>
            <pc:sldMk cId="976441992" sldId="260"/>
            <ac:spMk id="129" creationId="{6518F4F5-D051-974A-B15A-FC8F5525BC4C}"/>
          </ac:spMkLst>
        </pc:spChg>
        <pc:spChg chg="mod">
          <ac:chgData name="Putonti, Catherine" userId="S::cputonti@luc.edu::0f400ae6-1573-4414-b418-ca044186a3a3" providerId="AD" clId="Web-{69D7A9C1-B9A3-0A70-5C37-722EFA6E9DEF}" dt="2021-11-01T16:56:29.696" v="34" actId="20577"/>
          <ac:spMkLst>
            <pc:docMk/>
            <pc:sldMk cId="976441992" sldId="260"/>
            <ac:spMk id="204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73D934-A56A-4F23-9497-EA27FBBC7A46}" type="datetimeFigureOut">
              <a:rPr lang="en-US" smtClean="0"/>
              <a:pPr/>
              <a:t>16-Feb-24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751989-448F-4F87-9041-B45500195C6F}" type="slidenum">
              <a:rPr lang="en-US" smtClean="0"/>
              <a:pPr/>
              <a:t>‹#›</a:t>
            </a:fld>
            <a:endParaRPr lang="en-US"/>
          </a:p>
        </p:txBody>
      </p:sp>
    </p:spTree>
    <p:extLst>
      <p:ext uri="{BB962C8B-B14F-4D97-AF65-F5344CB8AC3E}">
        <p14:creationId xmlns:p14="http://schemas.microsoft.com/office/powerpoint/2010/main" val="881563818"/>
      </p:ext>
    </p:extLst>
  </p:cSld>
  <p:clrMap bg1="lt1" tx1="dk1" bg2="lt2" tx2="dk2" accent1="accent1" accent2="accent2" accent3="accent3" accent4="accent4" accent5="accent5" accent6="accent6" hlink="hlink" folHlink="folHlink"/>
  <p:notesStyle>
    <a:lvl1pPr marL="0" algn="l" defTabSz="783732" rtl="0" eaLnBrk="1" latinLnBrk="0" hangingPunct="1">
      <a:defRPr sz="1029" kern="1200">
        <a:solidFill>
          <a:schemeClr val="tx1"/>
        </a:solidFill>
        <a:latin typeface="+mn-lt"/>
        <a:ea typeface="+mn-ea"/>
        <a:cs typeface="+mn-cs"/>
      </a:defRPr>
    </a:lvl1pPr>
    <a:lvl2pPr marL="391866" algn="l" defTabSz="783732" rtl="0" eaLnBrk="1" latinLnBrk="0" hangingPunct="1">
      <a:defRPr sz="1029" kern="1200">
        <a:solidFill>
          <a:schemeClr val="tx1"/>
        </a:solidFill>
        <a:latin typeface="+mn-lt"/>
        <a:ea typeface="+mn-ea"/>
        <a:cs typeface="+mn-cs"/>
      </a:defRPr>
    </a:lvl2pPr>
    <a:lvl3pPr marL="783732" algn="l" defTabSz="783732" rtl="0" eaLnBrk="1" latinLnBrk="0" hangingPunct="1">
      <a:defRPr sz="1029" kern="1200">
        <a:solidFill>
          <a:schemeClr val="tx1"/>
        </a:solidFill>
        <a:latin typeface="+mn-lt"/>
        <a:ea typeface="+mn-ea"/>
        <a:cs typeface="+mn-cs"/>
      </a:defRPr>
    </a:lvl3pPr>
    <a:lvl4pPr marL="1175598" algn="l" defTabSz="783732" rtl="0" eaLnBrk="1" latinLnBrk="0" hangingPunct="1">
      <a:defRPr sz="1029" kern="1200">
        <a:solidFill>
          <a:schemeClr val="tx1"/>
        </a:solidFill>
        <a:latin typeface="+mn-lt"/>
        <a:ea typeface="+mn-ea"/>
        <a:cs typeface="+mn-cs"/>
      </a:defRPr>
    </a:lvl4pPr>
    <a:lvl5pPr marL="1567464" algn="l" defTabSz="783732" rtl="0" eaLnBrk="1" latinLnBrk="0" hangingPunct="1">
      <a:defRPr sz="1029" kern="1200">
        <a:solidFill>
          <a:schemeClr val="tx1"/>
        </a:solidFill>
        <a:latin typeface="+mn-lt"/>
        <a:ea typeface="+mn-ea"/>
        <a:cs typeface="+mn-cs"/>
      </a:defRPr>
    </a:lvl5pPr>
    <a:lvl6pPr marL="1959331" algn="l" defTabSz="783732" rtl="0" eaLnBrk="1" latinLnBrk="0" hangingPunct="1">
      <a:defRPr sz="1029" kern="1200">
        <a:solidFill>
          <a:schemeClr val="tx1"/>
        </a:solidFill>
        <a:latin typeface="+mn-lt"/>
        <a:ea typeface="+mn-ea"/>
        <a:cs typeface="+mn-cs"/>
      </a:defRPr>
    </a:lvl6pPr>
    <a:lvl7pPr marL="2351197" algn="l" defTabSz="783732" rtl="0" eaLnBrk="1" latinLnBrk="0" hangingPunct="1">
      <a:defRPr sz="1029" kern="1200">
        <a:solidFill>
          <a:schemeClr val="tx1"/>
        </a:solidFill>
        <a:latin typeface="+mn-lt"/>
        <a:ea typeface="+mn-ea"/>
        <a:cs typeface="+mn-cs"/>
      </a:defRPr>
    </a:lvl7pPr>
    <a:lvl8pPr marL="2743063" algn="l" defTabSz="783732" rtl="0" eaLnBrk="1" latinLnBrk="0" hangingPunct="1">
      <a:defRPr sz="1029" kern="1200">
        <a:solidFill>
          <a:schemeClr val="tx1"/>
        </a:solidFill>
        <a:latin typeface="+mn-lt"/>
        <a:ea typeface="+mn-ea"/>
        <a:cs typeface="+mn-cs"/>
      </a:defRPr>
    </a:lvl8pPr>
    <a:lvl9pPr marL="3134929" algn="l" defTabSz="783732" rtl="0" eaLnBrk="1" latinLnBrk="0" hangingPunct="1">
      <a:defRPr sz="10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751989-448F-4F87-9041-B45500195C6F}" type="slidenum">
              <a:rPr lang="en-US" smtClean="0"/>
              <a:pPr/>
              <a:t>1</a:t>
            </a:fld>
            <a:endParaRPr lang="en-US"/>
          </a:p>
        </p:txBody>
      </p:sp>
    </p:spTree>
    <p:extLst>
      <p:ext uri="{BB962C8B-B14F-4D97-AF65-F5344CB8AC3E}">
        <p14:creationId xmlns:p14="http://schemas.microsoft.com/office/powerpoint/2010/main" val="158599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B061-0867-0FB0-5122-FE3C392DFA4C}"/>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2D7C84DE-5FA2-08BF-7CE1-406862EEEA90}"/>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4DB1D8B9-59DC-0EA0-2DE3-3A2F009F0F78}"/>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81F4509F-F8FF-0645-E9A1-1B2F8D90F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42F05-223C-2886-4F52-7424E649A50F}"/>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292119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666A-7F52-6489-1A6F-7EDD045267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9C5A0-F006-12AD-B1F1-F17E7A3149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36A429-CC7F-3BD5-F392-0D1507658EC6}"/>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DDF2963A-A252-D455-875A-1CD65FEF4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672E4-9161-9E4E-65DD-FBA1CBE5962A}"/>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22159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74A49-D3D0-320F-7416-32DACA6658EE}"/>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0D7B35-43C3-0A31-233F-5736009D8C98}"/>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F3466-308A-669F-62D5-A688B05358E7}"/>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81E27206-6971-A56C-F2DA-1E7607E14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B48BF-3591-7970-3202-19EEFBFA590E}"/>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68005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21C0-862F-FAC9-6BFA-97D9640BC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1C6B12-AA45-7FA6-992F-1081F9513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EF439-C962-26B8-8CF6-BC70C876AFD7}"/>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7BF68A07-CF76-80E3-5906-3826A1D6C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B80B2-E371-CFF5-8179-091D06995670}"/>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78882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95A5-8B7B-A2B9-280A-34F2F93EB952}"/>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B59A9954-D3CB-9611-E808-BFD8A26C3C71}"/>
              </a:ext>
            </a:extLst>
          </p:cNvPr>
          <p:cNvSpPr>
            <a:spLocks noGrp="1"/>
          </p:cNvSpPr>
          <p:nvPr>
            <p:ph type="body" idx="1"/>
          </p:nvPr>
        </p:nvSpPr>
        <p:spPr>
          <a:xfrm>
            <a:off x="2994660" y="22029425"/>
            <a:ext cx="37856160" cy="7200898"/>
          </a:xfrm>
        </p:spPr>
        <p:txBody>
          <a:bodyPr/>
          <a:lstStyle>
            <a:lvl1pPr marL="0" indent="0">
              <a:buNone/>
              <a:defRPr sz="8640">
                <a:solidFill>
                  <a:schemeClr val="tx1">
                    <a:tint val="82000"/>
                  </a:schemeClr>
                </a:solidFill>
              </a:defRPr>
            </a:lvl1pPr>
            <a:lvl2pPr marL="1645920" indent="0">
              <a:buNone/>
              <a:defRPr sz="7200">
                <a:solidFill>
                  <a:schemeClr val="tx1">
                    <a:tint val="82000"/>
                  </a:schemeClr>
                </a:solidFill>
              </a:defRPr>
            </a:lvl2pPr>
            <a:lvl3pPr marL="3291840" indent="0">
              <a:buNone/>
              <a:defRPr sz="6480">
                <a:solidFill>
                  <a:schemeClr val="tx1">
                    <a:tint val="82000"/>
                  </a:schemeClr>
                </a:solidFill>
              </a:defRPr>
            </a:lvl3pPr>
            <a:lvl4pPr marL="4937760" indent="0">
              <a:buNone/>
              <a:defRPr sz="5760">
                <a:solidFill>
                  <a:schemeClr val="tx1">
                    <a:tint val="82000"/>
                  </a:schemeClr>
                </a:solidFill>
              </a:defRPr>
            </a:lvl4pPr>
            <a:lvl5pPr marL="6583680" indent="0">
              <a:buNone/>
              <a:defRPr sz="5760">
                <a:solidFill>
                  <a:schemeClr val="tx1">
                    <a:tint val="82000"/>
                  </a:schemeClr>
                </a:solidFill>
              </a:defRPr>
            </a:lvl5pPr>
            <a:lvl6pPr marL="8229600" indent="0">
              <a:buNone/>
              <a:defRPr sz="5760">
                <a:solidFill>
                  <a:schemeClr val="tx1">
                    <a:tint val="82000"/>
                  </a:schemeClr>
                </a:solidFill>
              </a:defRPr>
            </a:lvl6pPr>
            <a:lvl7pPr marL="9875520" indent="0">
              <a:buNone/>
              <a:defRPr sz="5760">
                <a:solidFill>
                  <a:schemeClr val="tx1">
                    <a:tint val="82000"/>
                  </a:schemeClr>
                </a:solidFill>
              </a:defRPr>
            </a:lvl7pPr>
            <a:lvl8pPr marL="11521440" indent="0">
              <a:buNone/>
              <a:defRPr sz="5760">
                <a:solidFill>
                  <a:schemeClr val="tx1">
                    <a:tint val="82000"/>
                  </a:schemeClr>
                </a:solidFill>
              </a:defRPr>
            </a:lvl8pPr>
            <a:lvl9pPr marL="13167360" indent="0">
              <a:buNone/>
              <a:defRPr sz="576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65C6DD-2BF8-3FA5-4C31-C74DD065C967}"/>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3E96DFDF-52A4-9E63-6BCC-ED2943058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EB888-ED08-7BEF-A727-C5AEF27B8160}"/>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223326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FE27-79B1-C34E-2E4C-42A282CD13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FD67A-51DD-53CA-3378-C5DAC7FDC065}"/>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A3818-7F54-F9DC-1BDF-4FB576A39D38}"/>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C1E4D9-AFAB-25BB-5910-CFE07088C6D5}"/>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6" name="Footer Placeholder 5">
            <a:extLst>
              <a:ext uri="{FF2B5EF4-FFF2-40B4-BE49-F238E27FC236}">
                <a16:creationId xmlns:a16="http://schemas.microsoft.com/office/drawing/2014/main" id="{4D8DF0F9-84CD-CFE6-8753-67EF9B60D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AA3FE7-0A54-0E8C-E6BB-821E9687EAA5}"/>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2427309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0244-3E59-40C9-69E2-CFAB30ABA40C}"/>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B7401D-16CE-C268-52BB-CD0C63FBAA5B}"/>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BF6AC794-8B88-0DAD-07F7-C9ECBB585CD0}"/>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8DDDC-C9AB-3E2B-E691-32DAD922BB74}"/>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CB6CF597-C86D-8FA9-5E94-E1B164574633}"/>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1AF9D-CA85-9514-AEC1-08E8D10C7E67}"/>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8" name="Footer Placeholder 7">
            <a:extLst>
              <a:ext uri="{FF2B5EF4-FFF2-40B4-BE49-F238E27FC236}">
                <a16:creationId xmlns:a16="http://schemas.microsoft.com/office/drawing/2014/main" id="{896E11B6-2C16-28B4-F814-C9052D1B7D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B08310-DCD5-F585-FA69-F62725578A85}"/>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319231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CAA0-24F7-BF2B-0E3B-26E192108E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40D50-C006-D37D-DF79-C5220470322F}"/>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4" name="Footer Placeholder 3">
            <a:extLst>
              <a:ext uri="{FF2B5EF4-FFF2-40B4-BE49-F238E27FC236}">
                <a16:creationId xmlns:a16="http://schemas.microsoft.com/office/drawing/2014/main" id="{29A6DFCE-B3F2-E308-DF52-CE7F2E78D3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A27D9F-BFC6-1DB1-8247-A0E68FEF597B}"/>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43489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0495D-DED3-7DD2-3917-492465F9F069}"/>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3" name="Footer Placeholder 2">
            <a:extLst>
              <a:ext uri="{FF2B5EF4-FFF2-40B4-BE49-F238E27FC236}">
                <a16:creationId xmlns:a16="http://schemas.microsoft.com/office/drawing/2014/main" id="{AB9714FC-6460-7DA6-8059-2348945B10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BBD46E-78D1-DE6B-572A-786782EA15DC}"/>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90670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6E72-83F5-2BFF-7FA5-8F1488AEDD3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C19BA15C-CECA-4A44-878D-2FE0F89ABEA6}"/>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D52ED0-E4ED-E59F-0444-ABA484B6E347}"/>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5CC92E1D-48D4-1513-693A-8D1DD72EA646}"/>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6" name="Footer Placeholder 5">
            <a:extLst>
              <a:ext uri="{FF2B5EF4-FFF2-40B4-BE49-F238E27FC236}">
                <a16:creationId xmlns:a16="http://schemas.microsoft.com/office/drawing/2014/main" id="{D6C56A0D-58A3-8DA7-8131-97FBA7588D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80CFE-173F-B1C2-637D-0700EA15BDBC}"/>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325856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758D-E3FC-3524-1E70-A453AEC80DA7}"/>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3C70D5EC-8F68-9B0F-52F4-9F7CD00E07E6}"/>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49159A0C-A93D-7375-6037-C4450C7F99C7}"/>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BB89DC25-DC0B-F184-6182-B5C8487E9EFF}"/>
              </a:ext>
            </a:extLst>
          </p:cNvPr>
          <p:cNvSpPr>
            <a:spLocks noGrp="1"/>
          </p:cNvSpPr>
          <p:nvPr>
            <p:ph type="dt" sz="half" idx="10"/>
          </p:nvPr>
        </p:nvSpPr>
        <p:spPr/>
        <p:txBody>
          <a:bodyPr/>
          <a:lstStyle/>
          <a:p>
            <a:fld id="{F2C97E4C-F265-4DE5-9B72-C7716F096577}" type="datetimeFigureOut">
              <a:rPr lang="en-US" smtClean="0"/>
              <a:pPr/>
              <a:t>16-Feb-24</a:t>
            </a:fld>
            <a:endParaRPr lang="en-US"/>
          </a:p>
        </p:txBody>
      </p:sp>
      <p:sp>
        <p:nvSpPr>
          <p:cNvPr id="6" name="Footer Placeholder 5">
            <a:extLst>
              <a:ext uri="{FF2B5EF4-FFF2-40B4-BE49-F238E27FC236}">
                <a16:creationId xmlns:a16="http://schemas.microsoft.com/office/drawing/2014/main" id="{EF21A12B-4A8F-6C39-8FDB-9C8B700D8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887AD-BE50-1B41-4999-F30D1F58F7DC}"/>
              </a:ext>
            </a:extLst>
          </p:cNvPr>
          <p:cNvSpPr>
            <a:spLocks noGrp="1"/>
          </p:cNvSpPr>
          <p:nvPr>
            <p:ph type="sldNum" sz="quarter" idx="12"/>
          </p:nvPr>
        </p:nvSpPr>
        <p:spPr/>
        <p:txBody>
          <a:bodyPr/>
          <a:lstStyle/>
          <a:p>
            <a:fld id="{2620B2D0-7695-4D67-845A-5470744EBB97}" type="slidenum">
              <a:rPr lang="en-US" smtClean="0"/>
              <a:pPr/>
              <a:t>‹#›</a:t>
            </a:fld>
            <a:endParaRPr lang="en-US"/>
          </a:p>
        </p:txBody>
      </p:sp>
    </p:spTree>
    <p:extLst>
      <p:ext uri="{BB962C8B-B14F-4D97-AF65-F5344CB8AC3E}">
        <p14:creationId xmlns:p14="http://schemas.microsoft.com/office/powerpoint/2010/main" val="3155165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65BC0-735F-003F-79BE-3C8E36043145}"/>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28E63F-8DCC-F917-A80F-21BC477A774F}"/>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2E820-218A-A633-BA7D-555EC191452E}"/>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82000"/>
                  </a:schemeClr>
                </a:solidFill>
              </a:defRPr>
            </a:lvl1pPr>
          </a:lstStyle>
          <a:p>
            <a:fld id="{F2C97E4C-F265-4DE5-9B72-C7716F096577}" type="datetimeFigureOut">
              <a:rPr lang="en-US" smtClean="0"/>
              <a:pPr/>
              <a:t>16-Feb-24</a:t>
            </a:fld>
            <a:endParaRPr lang="en-US"/>
          </a:p>
        </p:txBody>
      </p:sp>
      <p:sp>
        <p:nvSpPr>
          <p:cNvPr id="5" name="Footer Placeholder 4">
            <a:extLst>
              <a:ext uri="{FF2B5EF4-FFF2-40B4-BE49-F238E27FC236}">
                <a16:creationId xmlns:a16="http://schemas.microsoft.com/office/drawing/2014/main" id="{13A116AC-C017-0A2D-40E9-972680F4F0C9}"/>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59BF9B-24B0-183A-585C-FE15341D1930}"/>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82000"/>
                  </a:schemeClr>
                </a:solidFill>
              </a:defRPr>
            </a:lvl1pPr>
          </a:lstStyle>
          <a:p>
            <a:fld id="{2620B2D0-7695-4D67-845A-5470744EBB97}" type="slidenum">
              <a:rPr lang="en-US" smtClean="0"/>
              <a:pPr/>
              <a:t>‹#›</a:t>
            </a:fld>
            <a:endParaRPr lang="en-US"/>
          </a:p>
        </p:txBody>
      </p:sp>
    </p:spTree>
    <p:extLst>
      <p:ext uri="{BB962C8B-B14F-4D97-AF65-F5344CB8AC3E}">
        <p14:creationId xmlns:p14="http://schemas.microsoft.com/office/powerpoint/2010/main" val="32524522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7014262" y="316053"/>
            <a:ext cx="31699284" cy="3409487"/>
          </a:xfrm>
          <a:prstGeom prst="rect">
            <a:avLst/>
          </a:prstGeom>
          <a:solidFill>
            <a:schemeClr val="bg1"/>
          </a:solidFill>
          <a:ln w="9525">
            <a:noFill/>
            <a:miter lim="800000"/>
            <a:headEnd/>
            <a:tailEnd/>
          </a:ln>
          <a:effectLst/>
        </p:spPr>
        <p:txBody>
          <a:bodyPr vert="horz" wrap="square" lIns="87086" tIns="43543" rIns="87086" bIns="43543" numCol="1" anchor="ctr" anchorCtr="0" compatLnSpc="1">
            <a:prstTxWarp prst="textNoShape">
              <a:avLst/>
            </a:prstTxWarp>
            <a:spAutoFit/>
          </a:bodyPr>
          <a:lstStyle/>
          <a:p>
            <a:pPr algn="ctr" defTabSz="870914">
              <a:spcBef>
                <a:spcPct val="0"/>
              </a:spcBef>
              <a:spcAft>
                <a:spcPct val="0"/>
              </a:spcAft>
            </a:pPr>
            <a:r>
              <a:rPr lang="en-US" sz="6000" b="0" i="0" dirty="0">
                <a:effectLst/>
                <a:latin typeface="Arial" panose="020B0604020202020204" pitchFamily="34" charset="0"/>
              </a:rPr>
              <a:t>Personalized Medicine Through Personal Data Pods</a:t>
            </a:r>
          </a:p>
          <a:p>
            <a:pPr algn="ctr" defTabSz="870914">
              <a:spcBef>
                <a:spcPct val="0"/>
              </a:spcBef>
              <a:spcAft>
                <a:spcPct val="0"/>
              </a:spcAft>
            </a:pPr>
            <a:r>
              <a:rPr lang="en-US" sz="4192" dirty="0">
                <a:latin typeface="Georgia" panose="02040502050405020303" pitchFamily="18" charset="0"/>
                <a:cs typeface="Arial" pitchFamily="34" charset="0"/>
              </a:rPr>
              <a:t>Elias Crum1,2,∗, Ruben Taelman1, Bart Buelens2, </a:t>
            </a:r>
            <a:r>
              <a:rPr lang="en-US" sz="4192" dirty="0" err="1">
                <a:latin typeface="Georgia" panose="02040502050405020303" pitchFamily="18" charset="0"/>
                <a:cs typeface="Arial" pitchFamily="34" charset="0"/>
              </a:rPr>
              <a:t>Gokhan</a:t>
            </a:r>
            <a:r>
              <a:rPr lang="en-US" sz="4192" dirty="0">
                <a:latin typeface="Georgia" panose="02040502050405020303" pitchFamily="18" charset="0"/>
                <a:cs typeface="Arial" pitchFamily="34" charset="0"/>
              </a:rPr>
              <a:t> Ertaylan2 and</a:t>
            </a:r>
          </a:p>
          <a:p>
            <a:pPr algn="ctr" defTabSz="870914">
              <a:spcBef>
                <a:spcPct val="0"/>
              </a:spcBef>
              <a:spcAft>
                <a:spcPct val="0"/>
              </a:spcAft>
            </a:pPr>
            <a:r>
              <a:rPr lang="en-US" sz="4192" dirty="0">
                <a:latin typeface="Georgia" panose="02040502050405020303" pitchFamily="18" charset="0"/>
                <a:cs typeface="Arial" pitchFamily="34" charset="0"/>
              </a:rPr>
              <a:t>Ruben Verborgh1</a:t>
            </a:r>
            <a:br>
              <a:rPr lang="en-US" sz="4192" dirty="0">
                <a:latin typeface="Georgia" panose="02040502050405020303" pitchFamily="18" charset="0"/>
                <a:cs typeface="Arial" pitchFamily="34" charset="0"/>
              </a:rPr>
            </a:br>
            <a:r>
              <a:rPr lang="en-US" sz="3600" b="0" i="0" dirty="0">
                <a:effectLst/>
                <a:latin typeface="Arial" panose="020B0604020202020204" pitchFamily="34" charset="0"/>
              </a:rPr>
              <a:t>1IDLab, Department of Electronics and Information Systems, Ghent University – </a:t>
            </a:r>
            <a:r>
              <a:rPr lang="en-US" sz="3600" b="0" i="0" dirty="0" err="1">
                <a:effectLst/>
                <a:latin typeface="Arial" panose="020B0604020202020204" pitchFamily="34" charset="0"/>
              </a:rPr>
              <a:t>imec</a:t>
            </a:r>
            <a:r>
              <a:rPr lang="en-US" sz="3600" b="0" i="0" dirty="0">
                <a:effectLst/>
                <a:latin typeface="Arial" panose="020B0604020202020204" pitchFamily="34" charset="0"/>
              </a:rPr>
              <a:t>, Belgium</a:t>
            </a:r>
            <a:br>
              <a:rPr lang="en-US" sz="3600" dirty="0"/>
            </a:br>
            <a:r>
              <a:rPr lang="en-US" sz="3600" b="0" i="0" dirty="0">
                <a:effectLst/>
                <a:latin typeface="Arial" panose="020B0604020202020204" pitchFamily="34" charset="0"/>
              </a:rPr>
              <a:t>2Flemish institute for Technological Research (VITO) Mol, Belgium</a:t>
            </a:r>
            <a:endParaRPr lang="en-US" sz="3429" dirty="0">
              <a:latin typeface="Georgia" panose="02040502050405020303" pitchFamily="18" charset="0"/>
              <a:cs typeface="Arial" pitchFamily="34" charset="0"/>
            </a:endParaRPr>
          </a:p>
        </p:txBody>
      </p:sp>
      <p:grpSp>
        <p:nvGrpSpPr>
          <p:cNvPr id="463" name="Group 462">
            <a:extLst>
              <a:ext uri="{FF2B5EF4-FFF2-40B4-BE49-F238E27FC236}">
                <a16:creationId xmlns:a16="http://schemas.microsoft.com/office/drawing/2014/main" id="{407A744A-F04D-DE40-8C82-4E238584D67F}"/>
              </a:ext>
            </a:extLst>
          </p:cNvPr>
          <p:cNvGrpSpPr/>
          <p:nvPr/>
        </p:nvGrpSpPr>
        <p:grpSpPr>
          <a:xfrm>
            <a:off x="1334429" y="4036778"/>
            <a:ext cx="17602200" cy="4289987"/>
            <a:chOff x="530385" y="4694623"/>
            <a:chExt cx="17602200" cy="4289987"/>
          </a:xfrm>
        </p:grpSpPr>
        <p:sp>
          <p:nvSpPr>
            <p:cNvPr id="241" name="Rectangle 240">
              <a:extLst>
                <a:ext uri="{FF2B5EF4-FFF2-40B4-BE49-F238E27FC236}">
                  <a16:creationId xmlns:a16="http://schemas.microsoft.com/office/drawing/2014/main" id="{5C227CDD-08AA-164A-BF78-82E85CC839D0}"/>
                </a:ext>
              </a:extLst>
            </p:cNvPr>
            <p:cNvSpPr/>
            <p:nvPr/>
          </p:nvSpPr>
          <p:spPr>
            <a:xfrm>
              <a:off x="530385" y="4694623"/>
              <a:ext cx="17602200" cy="4289987"/>
            </a:xfrm>
            <a:prstGeom prst="rect">
              <a:avLst/>
            </a:prstGeom>
            <a:solidFill>
              <a:schemeClr val="bg1"/>
            </a:solidFill>
            <a:ln>
              <a:solidFill>
                <a:schemeClr val="tx2"/>
              </a:solidFill>
            </a:ln>
            <a:effectLst>
              <a:outerShdw blurRad="50800" dist="203200" dir="8100000" algn="tr" rotWithShape="0">
                <a:schemeClr val="bg1">
                  <a:alpha val="40000"/>
                </a:schemeClr>
              </a:outerShdw>
              <a:softEdge rad="317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372" dirty="0"/>
            </a:p>
          </p:txBody>
        </p:sp>
        <p:sp>
          <p:nvSpPr>
            <p:cNvPr id="4" name="TextBox 3">
              <a:extLst>
                <a:ext uri="{FF2B5EF4-FFF2-40B4-BE49-F238E27FC236}">
                  <a16:creationId xmlns:a16="http://schemas.microsoft.com/office/drawing/2014/main" id="{E94E7FB0-C32E-534D-8561-2768F5B653AE}"/>
                </a:ext>
              </a:extLst>
            </p:cNvPr>
            <p:cNvSpPr txBox="1"/>
            <p:nvPr/>
          </p:nvSpPr>
          <p:spPr>
            <a:xfrm>
              <a:off x="823910" y="5666276"/>
              <a:ext cx="16930553" cy="2785378"/>
            </a:xfrm>
            <a:prstGeom prst="rect">
              <a:avLst/>
            </a:prstGeom>
            <a:noFill/>
          </p:spPr>
          <p:txBody>
            <a:bodyPr wrap="square" rtlCol="0">
              <a:spAutoFit/>
            </a:bodyPr>
            <a:lstStyle/>
            <a:p>
              <a:pPr algn="just"/>
              <a:r>
                <a:rPr lang="en-US" sz="2500" i="1" dirty="0"/>
                <a:t>Escherichia coli</a:t>
              </a:r>
              <a:r>
                <a:rPr lang="en-US" sz="2500" dirty="0"/>
                <a:t>, a well-studied constituent of the urinary microbiome (urobiome), is often associated with urinary tract infections (UTIs). In addition to bacteria including </a:t>
              </a:r>
              <a:r>
                <a:rPr lang="en-US" sz="2500" i="1" dirty="0"/>
                <a:t>E. coli</a:t>
              </a:r>
              <a:r>
                <a:rPr lang="en-US" sz="2500" dirty="0"/>
                <a:t>, the urobiome is also home to bacteriophages (phages), including bacteriophages that infect </a:t>
              </a:r>
              <a:r>
                <a:rPr lang="en-US" sz="2500" i="1" dirty="0"/>
                <a:t>E. coli</a:t>
              </a:r>
              <a:r>
                <a:rPr lang="en-US" sz="2500" dirty="0"/>
                <a:t> (coliphages). Temperate phages, whose role in the urobiome has yet to be explored, persist through two life cycles: the lysogenic life cycle and the lytic life cycle. This project investigates the diversity and inducibility of coliphages within the urobiome to provide insight into their possible role in shaping the urobiome. All publicly available urinary </a:t>
              </a:r>
              <a:r>
                <a:rPr lang="en-US" sz="2500" i="1" dirty="0"/>
                <a:t>E. coli</a:t>
              </a:r>
              <a:r>
                <a:rPr lang="en-US" sz="2500" dirty="0"/>
                <a:t> genomes in NCBI were examined for prophage sequences. Our investigation shows that urobiome coliphages exhibit extensive genomic diversity and can be experimentally induced under stressful environmental conditions.</a:t>
              </a:r>
            </a:p>
          </p:txBody>
        </p:sp>
      </p:grpSp>
      <p:sp>
        <p:nvSpPr>
          <p:cNvPr id="213" name="Rectangle 212">
            <a:extLst>
              <a:ext uri="{FF2B5EF4-FFF2-40B4-BE49-F238E27FC236}">
                <a16:creationId xmlns:a16="http://schemas.microsoft.com/office/drawing/2014/main" id="{3A19982E-1A86-144A-922D-FBF72B50A49A}"/>
              </a:ext>
            </a:extLst>
          </p:cNvPr>
          <p:cNvSpPr/>
          <p:nvPr/>
        </p:nvSpPr>
        <p:spPr>
          <a:xfrm>
            <a:off x="19597624" y="4031006"/>
            <a:ext cx="22955425" cy="20178270"/>
          </a:xfrm>
          <a:prstGeom prst="rect">
            <a:avLst/>
          </a:prstGeom>
          <a:solidFill>
            <a:schemeClr val="bg1"/>
          </a:solidFill>
          <a:ln>
            <a:solidFill>
              <a:schemeClr val="tx2"/>
            </a:solidFill>
          </a:ln>
          <a:effectLst>
            <a:outerShdw blurRad="50800" dist="203200" dir="8100000" algn="tr" rotWithShape="0">
              <a:schemeClr val="bg1">
                <a:alpha val="40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72" dirty="0">
              <a:solidFill>
                <a:schemeClr val="bg1"/>
              </a:solidFill>
            </a:endParaRPr>
          </a:p>
        </p:txBody>
      </p:sp>
      <p:grpSp>
        <p:nvGrpSpPr>
          <p:cNvPr id="45" name="Group 44">
            <a:extLst>
              <a:ext uri="{FF2B5EF4-FFF2-40B4-BE49-F238E27FC236}">
                <a16:creationId xmlns:a16="http://schemas.microsoft.com/office/drawing/2014/main" id="{AEAB7AC4-9B7C-1544-9917-5B44B3B93BCD}"/>
              </a:ext>
            </a:extLst>
          </p:cNvPr>
          <p:cNvGrpSpPr/>
          <p:nvPr/>
        </p:nvGrpSpPr>
        <p:grpSpPr>
          <a:xfrm>
            <a:off x="35112583" y="24623103"/>
            <a:ext cx="7440469" cy="7533415"/>
            <a:chOff x="35369706" y="27305685"/>
            <a:chExt cx="4496857" cy="5015210"/>
          </a:xfrm>
          <a:solidFill>
            <a:schemeClr val="bg1"/>
          </a:solidFill>
          <a:effectLst>
            <a:outerShdw blurRad="50800" dist="203200" dir="8100000" algn="tr" rotWithShape="0">
              <a:schemeClr val="bg1">
                <a:alpha val="40000"/>
              </a:schemeClr>
            </a:outerShdw>
          </a:effectLst>
        </p:grpSpPr>
        <p:sp>
          <p:nvSpPr>
            <p:cNvPr id="314" name="Rectangle 313">
              <a:extLst>
                <a:ext uri="{FF2B5EF4-FFF2-40B4-BE49-F238E27FC236}">
                  <a16:creationId xmlns:a16="http://schemas.microsoft.com/office/drawing/2014/main" id="{1C44CDDF-3A7A-4A40-B30A-BE268714AB31}"/>
                </a:ext>
              </a:extLst>
            </p:cNvPr>
            <p:cNvSpPr/>
            <p:nvPr/>
          </p:nvSpPr>
          <p:spPr>
            <a:xfrm>
              <a:off x="35369706" y="27305685"/>
              <a:ext cx="4496857" cy="5015210"/>
            </a:xfrm>
            <a:prstGeom prst="rect">
              <a:avLst/>
            </a:prstGeom>
            <a:grpFill/>
            <a:ln>
              <a:solidFill>
                <a:schemeClr val="tx2"/>
              </a:solidFill>
            </a:ln>
            <a:effectLst>
              <a:outerShdw blurRad="50800" dist="38100" dir="8100000" algn="tr" rotWithShape="0">
                <a:schemeClr val="bg1">
                  <a:alpha val="40000"/>
                </a:schemeClr>
              </a:outerShdw>
              <a:softEdge rad="317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372" dirty="0">
                <a:noFill/>
              </a:endParaRPr>
            </a:p>
          </p:txBody>
        </p:sp>
        <p:sp>
          <p:nvSpPr>
            <p:cNvPr id="58" name="TextBox 57">
              <a:extLst>
                <a:ext uri="{FF2B5EF4-FFF2-40B4-BE49-F238E27FC236}">
                  <a16:creationId xmlns:a16="http://schemas.microsoft.com/office/drawing/2014/main" id="{732F311D-E46F-1B4D-A014-62710D020973}"/>
                </a:ext>
              </a:extLst>
            </p:cNvPr>
            <p:cNvSpPr txBox="1"/>
            <p:nvPr/>
          </p:nvSpPr>
          <p:spPr>
            <a:xfrm>
              <a:off x="35496141" y="28584985"/>
              <a:ext cx="4268589" cy="337053"/>
            </a:xfrm>
            <a:prstGeom prst="rect">
              <a:avLst/>
            </a:prstGeom>
            <a:grpFill/>
          </p:spPr>
          <p:txBody>
            <a:bodyPr wrap="square" rtlCol="0">
              <a:spAutoFit/>
            </a:bodyPr>
            <a:lstStyle/>
            <a:p>
              <a:pPr>
                <a:lnSpc>
                  <a:spcPct val="150000"/>
                </a:lnSpc>
              </a:pPr>
              <a:endParaRPr lang="en-US" sz="2000" dirty="0"/>
            </a:p>
          </p:txBody>
        </p:sp>
      </p:grpSp>
      <p:sp>
        <p:nvSpPr>
          <p:cNvPr id="26" name="TextBox 25">
            <a:extLst>
              <a:ext uri="{FF2B5EF4-FFF2-40B4-BE49-F238E27FC236}">
                <a16:creationId xmlns:a16="http://schemas.microsoft.com/office/drawing/2014/main" id="{1616795E-3AEE-3C4D-8541-49DB69FCCB52}"/>
              </a:ext>
            </a:extLst>
          </p:cNvPr>
          <p:cNvSpPr txBox="1"/>
          <p:nvPr/>
        </p:nvSpPr>
        <p:spPr>
          <a:xfrm>
            <a:off x="15413282" y="9923831"/>
            <a:ext cx="3597293" cy="584775"/>
          </a:xfrm>
          <a:prstGeom prst="rect">
            <a:avLst/>
          </a:prstGeom>
          <a:noFill/>
        </p:spPr>
        <p:txBody>
          <a:bodyPr wrap="square" rtlCol="0">
            <a:spAutoFit/>
          </a:bodyPr>
          <a:lstStyle/>
          <a:p>
            <a:pPr algn="ctr"/>
            <a:r>
              <a:rPr lang="en-US" sz="3200" dirty="0"/>
              <a:t>Phage Lifecycles</a:t>
            </a:r>
          </a:p>
        </p:txBody>
      </p:sp>
      <p:grpSp>
        <p:nvGrpSpPr>
          <p:cNvPr id="163" name="Group 162">
            <a:extLst>
              <a:ext uri="{FF2B5EF4-FFF2-40B4-BE49-F238E27FC236}">
                <a16:creationId xmlns:a16="http://schemas.microsoft.com/office/drawing/2014/main" id="{BFB6EF8C-D615-6F47-B389-1DA392FA0EFE}"/>
              </a:ext>
            </a:extLst>
          </p:cNvPr>
          <p:cNvGrpSpPr/>
          <p:nvPr/>
        </p:nvGrpSpPr>
        <p:grpSpPr>
          <a:xfrm>
            <a:off x="19597624" y="24683704"/>
            <a:ext cx="14930632" cy="7533415"/>
            <a:chOff x="35369706" y="27305685"/>
            <a:chExt cx="4496857" cy="5015210"/>
          </a:xfrm>
          <a:solidFill>
            <a:schemeClr val="bg1"/>
          </a:solidFill>
          <a:effectLst>
            <a:outerShdw blurRad="50800" dist="203200" dir="8100000" algn="tr" rotWithShape="0">
              <a:schemeClr val="bg1">
                <a:alpha val="40000"/>
              </a:schemeClr>
            </a:outerShdw>
          </a:effectLst>
        </p:grpSpPr>
        <p:sp>
          <p:nvSpPr>
            <p:cNvPr id="164" name="Rectangle 163">
              <a:extLst>
                <a:ext uri="{FF2B5EF4-FFF2-40B4-BE49-F238E27FC236}">
                  <a16:creationId xmlns:a16="http://schemas.microsoft.com/office/drawing/2014/main" id="{94228802-9C3A-BD47-87A7-3964C4EAC56F}"/>
                </a:ext>
              </a:extLst>
            </p:cNvPr>
            <p:cNvSpPr/>
            <p:nvPr/>
          </p:nvSpPr>
          <p:spPr>
            <a:xfrm>
              <a:off x="35369706" y="27305685"/>
              <a:ext cx="4496857" cy="5015210"/>
            </a:xfrm>
            <a:prstGeom prst="rect">
              <a:avLst/>
            </a:prstGeom>
            <a:grpFill/>
            <a:ln>
              <a:solidFill>
                <a:schemeClr val="tx2"/>
              </a:solidFill>
            </a:ln>
            <a:effectLst>
              <a:outerShdw blurRad="50800" dist="38100" dir="8100000" algn="tr" rotWithShape="0">
                <a:schemeClr val="bg1">
                  <a:alpha val="40000"/>
                </a:schemeClr>
              </a:outerShdw>
              <a:softEdge rad="3175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7372" dirty="0">
                <a:noFill/>
              </a:endParaRPr>
            </a:p>
          </p:txBody>
        </p:sp>
        <p:sp>
          <p:nvSpPr>
            <p:cNvPr id="166" name="TextBox 165">
              <a:extLst>
                <a:ext uri="{FF2B5EF4-FFF2-40B4-BE49-F238E27FC236}">
                  <a16:creationId xmlns:a16="http://schemas.microsoft.com/office/drawing/2014/main" id="{16F322AD-A5A6-7543-A471-F9E3B5339BAA}"/>
                </a:ext>
              </a:extLst>
            </p:cNvPr>
            <p:cNvSpPr txBox="1"/>
            <p:nvPr/>
          </p:nvSpPr>
          <p:spPr>
            <a:xfrm>
              <a:off x="35496141" y="28584984"/>
              <a:ext cx="4268589" cy="337053"/>
            </a:xfrm>
            <a:prstGeom prst="rect">
              <a:avLst/>
            </a:prstGeom>
            <a:grpFill/>
          </p:spPr>
          <p:txBody>
            <a:bodyPr wrap="square" rtlCol="0">
              <a:spAutoFit/>
            </a:bodyPr>
            <a:lstStyle/>
            <a:p>
              <a:pPr>
                <a:lnSpc>
                  <a:spcPct val="150000"/>
                </a:lnSpc>
              </a:pPr>
              <a:endParaRPr lang="en-US" sz="2000" dirty="0"/>
            </a:p>
          </p:txBody>
        </p:sp>
      </p:grpSp>
      <p:sp>
        <p:nvSpPr>
          <p:cNvPr id="476" name="TextBox 475">
            <a:extLst>
              <a:ext uri="{FF2B5EF4-FFF2-40B4-BE49-F238E27FC236}">
                <a16:creationId xmlns:a16="http://schemas.microsoft.com/office/drawing/2014/main" id="{C41CE6D7-5E23-FB41-B58F-B92E9638D135}"/>
              </a:ext>
            </a:extLst>
          </p:cNvPr>
          <p:cNvSpPr txBox="1"/>
          <p:nvPr/>
        </p:nvSpPr>
        <p:spPr>
          <a:xfrm>
            <a:off x="19822051" y="25881715"/>
            <a:ext cx="14810662"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eorgia" panose="02040502050405020303" pitchFamily="18" charset="0"/>
              </a:rPr>
              <a:t>Substantial urinary </a:t>
            </a:r>
            <a:r>
              <a:rPr lang="en-US" sz="4000" i="1" dirty="0">
                <a:latin typeface="Georgia" panose="02040502050405020303" pitchFamily="18" charset="0"/>
              </a:rPr>
              <a:t>E. coli </a:t>
            </a:r>
            <a:r>
              <a:rPr lang="en-US" sz="4000" dirty="0">
                <a:latin typeface="Georgia" panose="02040502050405020303" pitchFamily="18" charset="0"/>
              </a:rPr>
              <a:t>prophage diversity observed</a:t>
            </a:r>
          </a:p>
          <a:p>
            <a:pPr marL="571500" indent="-571500">
              <a:buFont typeface="Arial" panose="020B0604020202020204" pitchFamily="34" charset="0"/>
              <a:buChar char="•"/>
            </a:pPr>
            <a:r>
              <a:rPr lang="en-US" sz="4000" dirty="0">
                <a:latin typeface="Georgia" panose="02040502050405020303" pitchFamily="18" charset="0"/>
              </a:rPr>
              <a:t>Some PHASTER predicted urinary prophages are temperate phages</a:t>
            </a:r>
          </a:p>
          <a:p>
            <a:pPr marL="571500" indent="-571500">
              <a:buFont typeface="Arial" panose="020B0604020202020204" pitchFamily="34" charset="0"/>
              <a:buChar char="•"/>
            </a:pPr>
            <a:r>
              <a:rPr lang="en-US" sz="4000" dirty="0">
                <a:latin typeface="Georgia" panose="02040502050405020303" pitchFamily="18" charset="0"/>
              </a:rPr>
              <a:t>Induced temperate phages could modulate the bacterial communities in the urinary tract</a:t>
            </a:r>
          </a:p>
        </p:txBody>
      </p:sp>
      <p:sp>
        <p:nvSpPr>
          <p:cNvPr id="180" name="TextBox 179">
            <a:extLst>
              <a:ext uri="{FF2B5EF4-FFF2-40B4-BE49-F238E27FC236}">
                <a16:creationId xmlns:a16="http://schemas.microsoft.com/office/drawing/2014/main" id="{4EB08FF1-BB11-DA44-B079-ECBB7D8782F2}"/>
              </a:ext>
            </a:extLst>
          </p:cNvPr>
          <p:cNvSpPr txBox="1"/>
          <p:nvPr/>
        </p:nvSpPr>
        <p:spPr>
          <a:xfrm>
            <a:off x="19818058" y="30509020"/>
            <a:ext cx="14305307"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Georgia" panose="02040502050405020303" pitchFamily="18" charset="0"/>
              </a:rPr>
              <a:t>Investigate lytic potential of induced prophages</a:t>
            </a:r>
          </a:p>
          <a:p>
            <a:pPr marL="571500" indent="-571500">
              <a:buFont typeface="Arial" panose="020B0604020202020204" pitchFamily="34" charset="0"/>
              <a:buChar char="•"/>
            </a:pPr>
            <a:r>
              <a:rPr lang="en-US" sz="4000" dirty="0">
                <a:latin typeface="Georgia" panose="02040502050405020303" pitchFamily="18" charset="0"/>
              </a:rPr>
              <a:t>Determine impact of genetic engineering on lytic potential</a:t>
            </a:r>
          </a:p>
        </p:txBody>
      </p:sp>
      <p:sp>
        <p:nvSpPr>
          <p:cNvPr id="477" name="TextBox 476">
            <a:extLst>
              <a:ext uri="{FF2B5EF4-FFF2-40B4-BE49-F238E27FC236}">
                <a16:creationId xmlns:a16="http://schemas.microsoft.com/office/drawing/2014/main" id="{B5B38119-FD51-F64F-ACA4-6A2C602174C8}"/>
              </a:ext>
            </a:extLst>
          </p:cNvPr>
          <p:cNvSpPr txBox="1"/>
          <p:nvPr/>
        </p:nvSpPr>
        <p:spPr>
          <a:xfrm>
            <a:off x="35220278" y="25540274"/>
            <a:ext cx="6986536" cy="3785652"/>
          </a:xfrm>
          <a:prstGeom prst="rect">
            <a:avLst/>
          </a:prstGeom>
          <a:noFill/>
        </p:spPr>
        <p:txBody>
          <a:bodyPr wrap="square" rtlCol="0" anchor="ctr">
            <a:spAutoFit/>
          </a:bodyPr>
          <a:lstStyle/>
          <a:p>
            <a:r>
              <a:rPr lang="en-US" sz="3000" baseline="30000" dirty="0"/>
              <a:t>1 </a:t>
            </a:r>
            <a:r>
              <a:rPr lang="en-US" sz="3000" dirty="0"/>
              <a:t>Ackermann. </a:t>
            </a:r>
            <a:r>
              <a:rPr lang="en-US" sz="3000" i="1" dirty="0"/>
              <a:t>Methods Mol Biol</a:t>
            </a:r>
            <a:r>
              <a:rPr lang="en-US" sz="3000" dirty="0"/>
              <a:t>. 2009.</a:t>
            </a:r>
            <a:endParaRPr lang="en-US" sz="3000" baseline="30000" dirty="0"/>
          </a:p>
          <a:p>
            <a:r>
              <a:rPr lang="en-US" sz="3000" baseline="30000" dirty="0"/>
              <a:t>2 </a:t>
            </a:r>
            <a:r>
              <a:rPr lang="en-US" sz="3000" dirty="0"/>
              <a:t>De </a:t>
            </a:r>
            <a:r>
              <a:rPr lang="en-US" sz="3000" dirty="0" err="1"/>
              <a:t>Sordi</a:t>
            </a:r>
            <a:r>
              <a:rPr lang="en-US" sz="3000" dirty="0"/>
              <a:t> et al. </a:t>
            </a:r>
            <a:r>
              <a:rPr lang="en-US" sz="3000" i="1" dirty="0"/>
              <a:t>Cell Host Microbe.</a:t>
            </a:r>
            <a:r>
              <a:rPr lang="en-US" sz="3000" dirty="0"/>
              <a:t> 2019.</a:t>
            </a:r>
          </a:p>
          <a:p>
            <a:r>
              <a:rPr lang="en-US" sz="3000" baseline="30000" dirty="0"/>
              <a:t>3</a:t>
            </a:r>
            <a:r>
              <a:rPr lang="en-US" sz="3000" dirty="0"/>
              <a:t> Foxman. </a:t>
            </a:r>
            <a:r>
              <a:rPr lang="en-US" sz="3000" i="1" dirty="0"/>
              <a:t>Infect. Dis. Clin. North Am.</a:t>
            </a:r>
            <a:r>
              <a:rPr lang="en-US" sz="3000" dirty="0"/>
              <a:t> 2014.</a:t>
            </a:r>
          </a:p>
          <a:p>
            <a:r>
              <a:rPr lang="en-US" sz="3000" baseline="30000" dirty="0"/>
              <a:t>4</a:t>
            </a:r>
            <a:r>
              <a:rPr lang="en-US" sz="3000" dirty="0"/>
              <a:t> Arndt et al. </a:t>
            </a:r>
            <a:r>
              <a:rPr lang="en-US" sz="3000" i="1" dirty="0"/>
              <a:t>Nucleic Acids Res.</a:t>
            </a:r>
            <a:r>
              <a:rPr lang="en-US" sz="3000" dirty="0"/>
              <a:t> 2016.</a:t>
            </a:r>
          </a:p>
          <a:p>
            <a:r>
              <a:rPr lang="en-US" sz="3000" baseline="30000" dirty="0"/>
              <a:t>5</a:t>
            </a:r>
            <a:r>
              <a:rPr lang="en-US" sz="3000" dirty="0"/>
              <a:t> </a:t>
            </a:r>
            <a:r>
              <a:rPr lang="en-US" sz="3000" dirty="0" err="1"/>
              <a:t>Eren</a:t>
            </a:r>
            <a:r>
              <a:rPr lang="en-US" sz="3000" dirty="0"/>
              <a:t> et al. </a:t>
            </a:r>
            <a:r>
              <a:rPr lang="en-US" sz="3000" i="1" dirty="0" err="1"/>
              <a:t>PeerJ</a:t>
            </a:r>
            <a:r>
              <a:rPr lang="en-US" sz="3000" dirty="0"/>
              <a:t>. 2015.</a:t>
            </a:r>
          </a:p>
          <a:p>
            <a:r>
              <a:rPr lang="en-US" sz="3000" baseline="30000" dirty="0"/>
              <a:t>6</a:t>
            </a:r>
            <a:r>
              <a:rPr lang="en-US" sz="3000" dirty="0"/>
              <a:t> Shapiro et al. </a:t>
            </a:r>
            <a:r>
              <a:rPr lang="en-US" sz="3000" i="1" dirty="0" err="1"/>
              <a:t>Mbio</a:t>
            </a:r>
            <a:r>
              <a:rPr lang="en-US" sz="3000" i="1" dirty="0"/>
              <a:t>.</a:t>
            </a:r>
            <a:r>
              <a:rPr lang="en-US" sz="3000" dirty="0"/>
              <a:t> 2018.</a:t>
            </a:r>
          </a:p>
          <a:p>
            <a:r>
              <a:rPr lang="en-US" sz="3000" baseline="30000" dirty="0"/>
              <a:t>7</a:t>
            </a:r>
            <a:r>
              <a:rPr lang="en-US" sz="3000" dirty="0"/>
              <a:t> Shannon et al. </a:t>
            </a:r>
            <a:r>
              <a:rPr lang="en-US" sz="3000" i="1" dirty="0"/>
              <a:t>Genome Res.</a:t>
            </a:r>
            <a:r>
              <a:rPr lang="en-US" sz="3000" dirty="0"/>
              <a:t> 2003.</a:t>
            </a:r>
          </a:p>
          <a:p>
            <a:r>
              <a:rPr lang="en-US" sz="3000" baseline="30000" dirty="0"/>
              <a:t>8</a:t>
            </a:r>
            <a:r>
              <a:rPr lang="en-US" sz="3000" dirty="0"/>
              <a:t> Miller-Ensminger et al. </a:t>
            </a:r>
            <a:r>
              <a:rPr lang="en-US" sz="3000" i="1" dirty="0" err="1"/>
              <a:t>PeerJ</a:t>
            </a:r>
            <a:r>
              <a:rPr lang="en-US" sz="3000" i="1" dirty="0"/>
              <a:t>.</a:t>
            </a:r>
            <a:r>
              <a:rPr lang="en-US" sz="3000" dirty="0"/>
              <a:t> 2020a.</a:t>
            </a:r>
          </a:p>
        </p:txBody>
      </p:sp>
      <p:grpSp>
        <p:nvGrpSpPr>
          <p:cNvPr id="488" name="Group 487">
            <a:extLst>
              <a:ext uri="{FF2B5EF4-FFF2-40B4-BE49-F238E27FC236}">
                <a16:creationId xmlns:a16="http://schemas.microsoft.com/office/drawing/2014/main" id="{37ACA2AA-6E3F-4C41-BEDC-00809BC35AA1}"/>
              </a:ext>
            </a:extLst>
          </p:cNvPr>
          <p:cNvGrpSpPr/>
          <p:nvPr/>
        </p:nvGrpSpPr>
        <p:grpSpPr>
          <a:xfrm>
            <a:off x="19597029" y="4319593"/>
            <a:ext cx="22804691" cy="19245073"/>
            <a:chOff x="19728252" y="4326280"/>
            <a:chExt cx="22804691" cy="19245073"/>
          </a:xfrm>
        </p:grpSpPr>
        <p:pic>
          <p:nvPicPr>
            <p:cNvPr id="205" name="Picture 204" descr="A picture containing sky, map, text&#10;&#10;Description automatically generated">
              <a:extLst>
                <a:ext uri="{FF2B5EF4-FFF2-40B4-BE49-F238E27FC236}">
                  <a16:creationId xmlns:a16="http://schemas.microsoft.com/office/drawing/2014/main" id="{CD025C5E-8416-7242-A389-0980726C9D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61882" y="4326280"/>
              <a:ext cx="20471061" cy="12376681"/>
            </a:xfrm>
            <a:prstGeom prst="rect">
              <a:avLst/>
            </a:prstGeom>
          </p:spPr>
        </p:pic>
        <p:pic>
          <p:nvPicPr>
            <p:cNvPr id="7" name="Picture 6" descr="A picture containing white, Petri dish, tableware, dishware&#10;&#10;Description automatically generated">
              <a:extLst>
                <a:ext uri="{FF2B5EF4-FFF2-40B4-BE49-F238E27FC236}">
                  <a16:creationId xmlns:a16="http://schemas.microsoft.com/office/drawing/2014/main" id="{CD2199C9-8BDD-F84B-A2CD-7255C4C290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696" t="6433" r="5486" b="4691"/>
            <a:stretch/>
          </p:blipFill>
          <p:spPr>
            <a:xfrm>
              <a:off x="21072399" y="18525925"/>
              <a:ext cx="4248076" cy="4234071"/>
            </a:xfrm>
            <a:prstGeom prst="ellipse">
              <a:avLst/>
            </a:prstGeom>
          </p:spPr>
        </p:pic>
        <p:sp>
          <p:nvSpPr>
            <p:cNvPr id="9" name="TextBox 8">
              <a:extLst>
                <a:ext uri="{FF2B5EF4-FFF2-40B4-BE49-F238E27FC236}">
                  <a16:creationId xmlns:a16="http://schemas.microsoft.com/office/drawing/2014/main" id="{C3C0E9DC-8080-AF41-9304-B9C80B5E5F23}"/>
                </a:ext>
              </a:extLst>
            </p:cNvPr>
            <p:cNvSpPr txBox="1"/>
            <p:nvPr/>
          </p:nvSpPr>
          <p:spPr>
            <a:xfrm>
              <a:off x="19728252" y="6289020"/>
              <a:ext cx="5886873" cy="707886"/>
            </a:xfrm>
            <a:prstGeom prst="rect">
              <a:avLst/>
            </a:prstGeom>
            <a:noFill/>
          </p:spPr>
          <p:txBody>
            <a:bodyPr wrap="square" rtlCol="0">
              <a:spAutoFit/>
            </a:bodyPr>
            <a:lstStyle/>
            <a:p>
              <a:r>
                <a:rPr lang="en-US" sz="4000" b="1" dirty="0">
                  <a:latin typeface="Georgia" panose="02040502050405020303" pitchFamily="18" charset="0"/>
                </a:rPr>
                <a:t>Goal 1: </a:t>
              </a:r>
              <a:r>
                <a:rPr lang="en-US" sz="4000" dirty="0">
                  <a:latin typeface="Georgia" panose="02040502050405020303" pitchFamily="18" charset="0"/>
                </a:rPr>
                <a:t>Phage Network </a:t>
              </a:r>
            </a:p>
          </p:txBody>
        </p:sp>
        <p:sp>
          <p:nvSpPr>
            <p:cNvPr id="36" name="TextBox 35">
              <a:extLst>
                <a:ext uri="{FF2B5EF4-FFF2-40B4-BE49-F238E27FC236}">
                  <a16:creationId xmlns:a16="http://schemas.microsoft.com/office/drawing/2014/main" id="{022B9C2C-9165-E047-9B39-EE4935AD552F}"/>
                </a:ext>
              </a:extLst>
            </p:cNvPr>
            <p:cNvSpPr txBox="1"/>
            <p:nvPr/>
          </p:nvSpPr>
          <p:spPr>
            <a:xfrm>
              <a:off x="19728252" y="16487220"/>
              <a:ext cx="9271290" cy="707886"/>
            </a:xfrm>
            <a:prstGeom prst="rect">
              <a:avLst/>
            </a:prstGeom>
            <a:noFill/>
          </p:spPr>
          <p:txBody>
            <a:bodyPr wrap="square" rtlCol="0">
              <a:spAutoFit/>
            </a:bodyPr>
            <a:lstStyle/>
            <a:p>
              <a:r>
                <a:rPr lang="en-US" sz="4000" b="1" dirty="0">
                  <a:latin typeface="Georgia" panose="02040502050405020303" pitchFamily="18" charset="0"/>
                </a:rPr>
                <a:t>Goal 2: </a:t>
              </a:r>
              <a:r>
                <a:rPr lang="en-US" sz="4000" dirty="0">
                  <a:latin typeface="Georgia" panose="02040502050405020303" pitchFamily="18" charset="0"/>
                </a:rPr>
                <a:t>Induced Prophages</a:t>
              </a:r>
            </a:p>
          </p:txBody>
        </p:sp>
        <p:sp>
          <p:nvSpPr>
            <p:cNvPr id="132" name="TextBox 131">
              <a:extLst>
                <a:ext uri="{FF2B5EF4-FFF2-40B4-BE49-F238E27FC236}">
                  <a16:creationId xmlns:a16="http://schemas.microsoft.com/office/drawing/2014/main" id="{DC5E7ED3-1576-F349-9729-DCDDC3C266D5}"/>
                </a:ext>
              </a:extLst>
            </p:cNvPr>
            <p:cNvSpPr txBox="1"/>
            <p:nvPr/>
          </p:nvSpPr>
          <p:spPr>
            <a:xfrm>
              <a:off x="22252317" y="22986578"/>
              <a:ext cx="2028916" cy="584775"/>
            </a:xfrm>
            <a:prstGeom prst="rect">
              <a:avLst/>
            </a:prstGeom>
            <a:noFill/>
          </p:spPr>
          <p:txBody>
            <a:bodyPr wrap="square" rtlCol="0">
              <a:spAutoFit/>
            </a:bodyPr>
            <a:lstStyle/>
            <a:p>
              <a:pPr algn="ctr"/>
              <a:r>
                <a:rPr lang="en-US" sz="3200" dirty="0">
                  <a:latin typeface="Georgia" panose="02040502050405020303" pitchFamily="18" charset="0"/>
                </a:rPr>
                <a:t>Induction</a:t>
              </a:r>
            </a:p>
          </p:txBody>
        </p:sp>
      </p:grpSp>
      <p:grpSp>
        <p:nvGrpSpPr>
          <p:cNvPr id="481" name="Group 480">
            <a:extLst>
              <a:ext uri="{FF2B5EF4-FFF2-40B4-BE49-F238E27FC236}">
                <a16:creationId xmlns:a16="http://schemas.microsoft.com/office/drawing/2014/main" id="{7AE5BA1F-E294-1C46-9773-E1062315DED3}"/>
              </a:ext>
            </a:extLst>
          </p:cNvPr>
          <p:cNvGrpSpPr/>
          <p:nvPr/>
        </p:nvGrpSpPr>
        <p:grpSpPr>
          <a:xfrm>
            <a:off x="1334429" y="8716878"/>
            <a:ext cx="17602200" cy="9375101"/>
            <a:chOff x="1334429" y="9076105"/>
            <a:chExt cx="17602200" cy="9375101"/>
          </a:xfrm>
        </p:grpSpPr>
        <p:grpSp>
          <p:nvGrpSpPr>
            <p:cNvPr id="480" name="Group 479">
              <a:extLst>
                <a:ext uri="{FF2B5EF4-FFF2-40B4-BE49-F238E27FC236}">
                  <a16:creationId xmlns:a16="http://schemas.microsoft.com/office/drawing/2014/main" id="{19B0CCD9-C2DE-724E-B877-120A7BABE8DA}"/>
                </a:ext>
              </a:extLst>
            </p:cNvPr>
            <p:cNvGrpSpPr/>
            <p:nvPr/>
          </p:nvGrpSpPr>
          <p:grpSpPr>
            <a:xfrm>
              <a:off x="1334429" y="9076105"/>
              <a:ext cx="17602200" cy="9375101"/>
              <a:chOff x="1334429" y="9076105"/>
              <a:chExt cx="17602200" cy="9375101"/>
            </a:xfrm>
          </p:grpSpPr>
          <p:grpSp>
            <p:nvGrpSpPr>
              <p:cNvPr id="448" name="Group 447">
                <a:extLst>
                  <a:ext uri="{FF2B5EF4-FFF2-40B4-BE49-F238E27FC236}">
                    <a16:creationId xmlns:a16="http://schemas.microsoft.com/office/drawing/2014/main" id="{3B55CD58-9EA5-084D-A657-BFB94FFF24D6}"/>
                  </a:ext>
                </a:extLst>
              </p:cNvPr>
              <p:cNvGrpSpPr/>
              <p:nvPr/>
            </p:nvGrpSpPr>
            <p:grpSpPr>
              <a:xfrm>
                <a:off x="1334429" y="9076105"/>
                <a:ext cx="17602200" cy="9375101"/>
                <a:chOff x="1334429" y="9515949"/>
                <a:chExt cx="17602200" cy="9375101"/>
              </a:xfrm>
            </p:grpSpPr>
            <p:grpSp>
              <p:nvGrpSpPr>
                <p:cNvPr id="63" name="Group 62">
                  <a:extLst>
                    <a:ext uri="{FF2B5EF4-FFF2-40B4-BE49-F238E27FC236}">
                      <a16:creationId xmlns:a16="http://schemas.microsoft.com/office/drawing/2014/main" id="{FC68A8A3-A0FC-554E-BB04-ECC8DBEC60B1}"/>
                    </a:ext>
                  </a:extLst>
                </p:cNvPr>
                <p:cNvGrpSpPr/>
                <p:nvPr/>
              </p:nvGrpSpPr>
              <p:grpSpPr>
                <a:xfrm>
                  <a:off x="1334429" y="9515949"/>
                  <a:ext cx="17602200" cy="9375101"/>
                  <a:chOff x="1334429" y="9515949"/>
                  <a:chExt cx="17602200" cy="9375101"/>
                </a:xfrm>
              </p:grpSpPr>
              <p:sp>
                <p:nvSpPr>
                  <p:cNvPr id="2" name="Rectangle 1">
                    <a:extLst>
                      <a:ext uri="{FF2B5EF4-FFF2-40B4-BE49-F238E27FC236}">
                        <a16:creationId xmlns:a16="http://schemas.microsoft.com/office/drawing/2014/main" id="{EFA6A019-EED0-AE40-92AC-03A66F350B7B}"/>
                      </a:ext>
                    </a:extLst>
                  </p:cNvPr>
                  <p:cNvSpPr/>
                  <p:nvPr/>
                </p:nvSpPr>
                <p:spPr>
                  <a:xfrm>
                    <a:off x="1334429" y="9515949"/>
                    <a:ext cx="17602200" cy="9375101"/>
                  </a:xfrm>
                  <a:prstGeom prst="rect">
                    <a:avLst/>
                  </a:prstGeom>
                  <a:solidFill>
                    <a:schemeClr val="bg1"/>
                  </a:solidFill>
                  <a:ln>
                    <a:solidFill>
                      <a:schemeClr val="tx2"/>
                    </a:solidFill>
                  </a:ln>
                  <a:effectLst>
                    <a:outerShdw blurRad="50800" dist="203200" dir="8100000" algn="tr" rotWithShape="0">
                      <a:schemeClr val="bg1">
                        <a:alpha val="40000"/>
                      </a:schemeClr>
                    </a:outerShdw>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72" dirty="0">
                      <a:solidFill>
                        <a:schemeClr val="bg1"/>
                      </a:solidFill>
                    </a:endParaRPr>
                  </a:p>
                </p:txBody>
              </p:sp>
              <p:grpSp>
                <p:nvGrpSpPr>
                  <p:cNvPr id="18" name="Group 17">
                    <a:extLst>
                      <a:ext uri="{FF2B5EF4-FFF2-40B4-BE49-F238E27FC236}">
                        <a16:creationId xmlns:a16="http://schemas.microsoft.com/office/drawing/2014/main" id="{AC230518-C570-D54B-B0EE-8A2DAA9F18BF}"/>
                      </a:ext>
                    </a:extLst>
                  </p:cNvPr>
                  <p:cNvGrpSpPr/>
                  <p:nvPr/>
                </p:nvGrpSpPr>
                <p:grpSpPr>
                  <a:xfrm>
                    <a:off x="11828456" y="9624588"/>
                    <a:ext cx="7047944" cy="6367453"/>
                    <a:chOff x="11828456" y="11325790"/>
                    <a:chExt cx="7047944" cy="6367453"/>
                  </a:xfrm>
                </p:grpSpPr>
                <p:pic>
                  <p:nvPicPr>
                    <p:cNvPr id="221" name="Google Shape;99;p18" descr="Image result for phage">
                      <a:extLst>
                        <a:ext uri="{FF2B5EF4-FFF2-40B4-BE49-F238E27FC236}">
                          <a16:creationId xmlns:a16="http://schemas.microsoft.com/office/drawing/2014/main" id="{1D986D03-E8BC-4544-8D63-8AA5B85F15A6}"/>
                        </a:ext>
                      </a:extLst>
                    </p:cNvPr>
                    <p:cNvPicPr preferRelativeResize="0"/>
                    <p:nvPr/>
                  </p:nvPicPr>
                  <p:blipFill>
                    <a:blip r:embed="rId5">
                      <a:alphaModFix/>
                    </a:blip>
                    <a:stretch>
                      <a:fillRect/>
                    </a:stretch>
                  </p:blipFill>
                  <p:spPr>
                    <a:xfrm>
                      <a:off x="11828456" y="11325790"/>
                      <a:ext cx="7047944" cy="6367453"/>
                    </a:xfrm>
                    <a:prstGeom prst="rect">
                      <a:avLst/>
                    </a:prstGeom>
                    <a:noFill/>
                    <a:ln>
                      <a:noFill/>
                    </a:ln>
                    <a:effectLst/>
                  </p:spPr>
                </p:pic>
                <p:cxnSp>
                  <p:nvCxnSpPr>
                    <p:cNvPr id="44" name="Straight Arrow Connector 43">
                      <a:extLst>
                        <a:ext uri="{FF2B5EF4-FFF2-40B4-BE49-F238E27FC236}">
                          <a16:creationId xmlns:a16="http://schemas.microsoft.com/office/drawing/2014/main" id="{90192584-2A7A-184F-A654-1D8CEF80CFF4}"/>
                        </a:ext>
                      </a:extLst>
                    </p:cNvPr>
                    <p:cNvCxnSpPr>
                      <a:cxnSpLocks/>
                    </p:cNvCxnSpPr>
                    <p:nvPr/>
                  </p:nvCxnSpPr>
                  <p:spPr>
                    <a:xfrm>
                      <a:off x="15551489" y="12758291"/>
                      <a:ext cx="817725" cy="790576"/>
                    </a:xfrm>
                    <a:prstGeom prst="straightConnector1">
                      <a:avLst/>
                    </a:prstGeom>
                    <a:ln w="95250">
                      <a:solidFill>
                        <a:srgbClr val="0505FF"/>
                      </a:solidFill>
                      <a:tailEnd type="triangle"/>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37CEE3CE-EA53-0647-8251-9423CB432766}"/>
                      </a:ext>
                    </a:extLst>
                  </p:cNvPr>
                  <p:cNvSpPr txBox="1"/>
                  <p:nvPr/>
                </p:nvSpPr>
                <p:spPr>
                  <a:xfrm>
                    <a:off x="1713152" y="16886997"/>
                    <a:ext cx="15337968" cy="707886"/>
                  </a:xfrm>
                  <a:prstGeom prst="rect">
                    <a:avLst/>
                  </a:prstGeom>
                  <a:noFill/>
                </p:spPr>
                <p:txBody>
                  <a:bodyPr wrap="square" rtlCol="0">
                    <a:spAutoFit/>
                  </a:bodyPr>
                  <a:lstStyle/>
                  <a:p>
                    <a:r>
                      <a:rPr lang="en-US" sz="4000" b="1" dirty="0">
                        <a:latin typeface="Georgia" panose="02040502050405020303" pitchFamily="18" charset="0"/>
                      </a:rPr>
                      <a:t>Goal 1</a:t>
                    </a:r>
                    <a:r>
                      <a:rPr lang="en-US" sz="4000" dirty="0">
                        <a:latin typeface="Georgia" panose="02040502050405020303" pitchFamily="18" charset="0"/>
                      </a:rPr>
                      <a:t>: Survey urinary coliphage diversity via prophage prediction</a:t>
                    </a:r>
                    <a:endParaRPr lang="en-US" sz="4000" i="1" dirty="0">
                      <a:latin typeface="Georgia" panose="02040502050405020303" pitchFamily="18" charset="0"/>
                    </a:endParaRPr>
                  </a:p>
                </p:txBody>
              </p:sp>
              <p:sp>
                <p:nvSpPr>
                  <p:cNvPr id="50" name="TextBox 49">
                    <a:extLst>
                      <a:ext uri="{FF2B5EF4-FFF2-40B4-BE49-F238E27FC236}">
                        <a16:creationId xmlns:a16="http://schemas.microsoft.com/office/drawing/2014/main" id="{31757068-2D8D-2047-8027-78250E3DC003}"/>
                      </a:ext>
                    </a:extLst>
                  </p:cNvPr>
                  <p:cNvSpPr txBox="1"/>
                  <p:nvPr/>
                </p:nvSpPr>
                <p:spPr>
                  <a:xfrm>
                    <a:off x="1713152" y="17712770"/>
                    <a:ext cx="14871850" cy="707886"/>
                  </a:xfrm>
                  <a:prstGeom prst="rect">
                    <a:avLst/>
                  </a:prstGeom>
                  <a:noFill/>
                </p:spPr>
                <p:txBody>
                  <a:bodyPr wrap="square" rtlCol="0">
                    <a:spAutoFit/>
                  </a:bodyPr>
                  <a:lstStyle/>
                  <a:p>
                    <a:r>
                      <a:rPr lang="en-US" sz="4000" b="1" dirty="0">
                        <a:latin typeface="Georgia" panose="02040502050405020303" pitchFamily="18" charset="0"/>
                      </a:rPr>
                      <a:t>Goal 2</a:t>
                    </a:r>
                    <a:r>
                      <a:rPr lang="en-US" sz="4000" dirty="0">
                        <a:latin typeface="Georgia" panose="02040502050405020303" pitchFamily="18" charset="0"/>
                      </a:rPr>
                      <a:t>: Experimentally induce and identify predicted prophages</a:t>
                    </a:r>
                    <a:endParaRPr lang="en-US" sz="4000" i="1" dirty="0">
                      <a:latin typeface="Georgia" panose="02040502050405020303" pitchFamily="18" charset="0"/>
                    </a:endParaRPr>
                  </a:p>
                </p:txBody>
              </p:sp>
              <p:sp>
                <p:nvSpPr>
                  <p:cNvPr id="3" name="TextBox 2">
                    <a:extLst>
                      <a:ext uri="{FF2B5EF4-FFF2-40B4-BE49-F238E27FC236}">
                        <a16:creationId xmlns:a16="http://schemas.microsoft.com/office/drawing/2014/main" id="{6E08CCB1-D068-F04B-B20D-0FC2E2E55D0A}"/>
                      </a:ext>
                    </a:extLst>
                  </p:cNvPr>
                  <p:cNvSpPr txBox="1"/>
                  <p:nvPr/>
                </p:nvSpPr>
                <p:spPr>
                  <a:xfrm>
                    <a:off x="1713152" y="13184533"/>
                    <a:ext cx="9309107" cy="1323439"/>
                  </a:xfrm>
                  <a:prstGeom prst="rect">
                    <a:avLst/>
                  </a:prstGeom>
                  <a:noFill/>
                  <a:ln>
                    <a:noFill/>
                  </a:ln>
                </p:spPr>
                <p:txBody>
                  <a:bodyPr wrap="square" rtlCol="0">
                    <a:spAutoFit/>
                  </a:bodyPr>
                  <a:lstStyle/>
                  <a:p>
                    <a:r>
                      <a:rPr lang="en-US" sz="4000" dirty="0">
                        <a:solidFill>
                          <a:srgbClr val="0505FF"/>
                        </a:solidFill>
                        <a:latin typeface="Georgia" panose="02040502050405020303" pitchFamily="18" charset="0"/>
                      </a:rPr>
                      <a:t>Temperate phages </a:t>
                    </a:r>
                    <a:r>
                      <a:rPr lang="en-US" sz="4000" dirty="0">
                        <a:latin typeface="Georgia" panose="02040502050405020303" pitchFamily="18" charset="0"/>
                      </a:rPr>
                      <a:t>modulate bacterial communities </a:t>
                    </a:r>
                    <a:r>
                      <a:rPr lang="en-US" sz="4000" baseline="30000" dirty="0">
                        <a:latin typeface="Geneva" panose="020B0503030404040204" pitchFamily="34" charset="0"/>
                        <a:ea typeface="Geneva" panose="020B0503030404040204" pitchFamily="34" charset="0"/>
                      </a:rPr>
                      <a:t>2</a:t>
                    </a:r>
                  </a:p>
                </p:txBody>
              </p:sp>
              <p:sp>
                <p:nvSpPr>
                  <p:cNvPr id="37" name="TextBox 36">
                    <a:extLst>
                      <a:ext uri="{FF2B5EF4-FFF2-40B4-BE49-F238E27FC236}">
                        <a16:creationId xmlns:a16="http://schemas.microsoft.com/office/drawing/2014/main" id="{28E34B58-C390-8E43-A9A2-B6FBA0F61622}"/>
                      </a:ext>
                    </a:extLst>
                  </p:cNvPr>
                  <p:cNvSpPr txBox="1"/>
                  <p:nvPr/>
                </p:nvSpPr>
                <p:spPr>
                  <a:xfrm>
                    <a:off x="1713152" y="15025543"/>
                    <a:ext cx="10257611" cy="1323439"/>
                  </a:xfrm>
                  <a:prstGeom prst="rect">
                    <a:avLst/>
                  </a:prstGeom>
                  <a:noFill/>
                </p:spPr>
                <p:txBody>
                  <a:bodyPr wrap="square" rtlCol="0">
                    <a:spAutoFit/>
                  </a:bodyPr>
                  <a:lstStyle/>
                  <a:p>
                    <a:r>
                      <a:rPr lang="en-US" sz="4000" dirty="0">
                        <a:latin typeface="Georgia" panose="02040502050405020303" pitchFamily="18" charset="0"/>
                      </a:rPr>
                      <a:t>Bacteria, particularly </a:t>
                    </a:r>
                    <a:r>
                      <a:rPr lang="en-US" sz="4000" i="1" dirty="0">
                        <a:latin typeface="Georgia" panose="02040502050405020303" pitchFamily="18" charset="0"/>
                      </a:rPr>
                      <a:t>E. coli</a:t>
                    </a:r>
                    <a:r>
                      <a:rPr lang="en-US" sz="4000" dirty="0">
                        <a:latin typeface="Georgia" panose="02040502050405020303" pitchFamily="18" charset="0"/>
                      </a:rPr>
                      <a:t>, are implicated in urinary disorders </a:t>
                    </a:r>
                    <a:r>
                      <a:rPr lang="en-US" sz="4000" baseline="30000" dirty="0">
                        <a:latin typeface="Geneva" panose="020B0503030404040204" pitchFamily="34" charset="0"/>
                        <a:ea typeface="Geneva" panose="020B0503030404040204" pitchFamily="34" charset="0"/>
                      </a:rPr>
                      <a:t>3</a:t>
                    </a:r>
                    <a:endParaRPr lang="en-US" sz="4000" i="1" dirty="0">
                      <a:latin typeface="Geneva" panose="020B0503030404040204" pitchFamily="34" charset="0"/>
                      <a:ea typeface="Geneva" panose="020B0503030404040204" pitchFamily="34" charset="0"/>
                    </a:endParaRPr>
                  </a:p>
                </p:txBody>
              </p:sp>
            </p:grpSp>
            <p:sp>
              <p:nvSpPr>
                <p:cNvPr id="19" name="7-Point Star 18">
                  <a:extLst>
                    <a:ext uri="{FF2B5EF4-FFF2-40B4-BE49-F238E27FC236}">
                      <a16:creationId xmlns:a16="http://schemas.microsoft.com/office/drawing/2014/main" id="{EDB5D911-23D5-9543-8DA0-98D5FA7E15CA}"/>
                    </a:ext>
                  </a:extLst>
                </p:cNvPr>
                <p:cNvSpPr>
                  <a:spLocks noChangeAspect="1"/>
                </p:cNvSpPr>
                <p:nvPr/>
              </p:nvSpPr>
              <p:spPr>
                <a:xfrm>
                  <a:off x="1441988" y="13410767"/>
                  <a:ext cx="265176" cy="260280"/>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7-Point Star 51">
                  <a:extLst>
                    <a:ext uri="{FF2B5EF4-FFF2-40B4-BE49-F238E27FC236}">
                      <a16:creationId xmlns:a16="http://schemas.microsoft.com/office/drawing/2014/main" id="{F282E4AF-528D-7046-A179-88D4AC475524}"/>
                    </a:ext>
                  </a:extLst>
                </p:cNvPr>
                <p:cNvSpPr>
                  <a:spLocks noChangeAspect="1"/>
                </p:cNvSpPr>
                <p:nvPr/>
              </p:nvSpPr>
              <p:spPr>
                <a:xfrm>
                  <a:off x="1441988" y="15276480"/>
                  <a:ext cx="265176" cy="260280"/>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7-Point Star 52">
                  <a:extLst>
                    <a:ext uri="{FF2B5EF4-FFF2-40B4-BE49-F238E27FC236}">
                      <a16:creationId xmlns:a16="http://schemas.microsoft.com/office/drawing/2014/main" id="{33992559-B10D-1947-B192-71263BA102A1}"/>
                    </a:ext>
                  </a:extLst>
                </p:cNvPr>
                <p:cNvSpPr>
                  <a:spLocks noChangeAspect="1"/>
                </p:cNvSpPr>
                <p:nvPr/>
              </p:nvSpPr>
              <p:spPr>
                <a:xfrm>
                  <a:off x="1441988" y="17072347"/>
                  <a:ext cx="265176" cy="260280"/>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1E031F12-2899-304A-AB08-407F99CA05A2}"/>
                  </a:ext>
                </a:extLst>
              </p:cNvPr>
              <p:cNvSpPr txBox="1"/>
              <p:nvPr/>
            </p:nvSpPr>
            <p:spPr>
              <a:xfrm>
                <a:off x="1713152" y="10381620"/>
                <a:ext cx="6790046" cy="1323439"/>
              </a:xfrm>
              <a:prstGeom prst="rect">
                <a:avLst/>
              </a:prstGeom>
              <a:noFill/>
            </p:spPr>
            <p:txBody>
              <a:bodyPr wrap="square" rtlCol="0">
                <a:spAutoFit/>
              </a:bodyPr>
              <a:lstStyle/>
              <a:p>
                <a:r>
                  <a:rPr lang="en-US" sz="4000" dirty="0">
                    <a:latin typeface="Georgia" panose="02040502050405020303" pitchFamily="18" charset="0"/>
                  </a:rPr>
                  <a:t>Phages are viruses that infect bacteria </a:t>
                </a:r>
                <a:r>
                  <a:rPr lang="en-US" sz="4000" baseline="30000" dirty="0">
                    <a:latin typeface="Geneva" panose="020B0503030404040204" pitchFamily="34" charset="0"/>
                    <a:ea typeface="Geneva" panose="020B0503030404040204" pitchFamily="34" charset="0"/>
                  </a:rPr>
                  <a:t>1</a:t>
                </a:r>
              </a:p>
            </p:txBody>
          </p:sp>
        </p:grpSp>
        <p:pic>
          <p:nvPicPr>
            <p:cNvPr id="190" name="Picture 189">
              <a:extLst>
                <a:ext uri="{FF2B5EF4-FFF2-40B4-BE49-F238E27FC236}">
                  <a16:creationId xmlns:a16="http://schemas.microsoft.com/office/drawing/2014/main" id="{EADF4273-1FEF-CC4E-B36B-9C99404CF375}"/>
                </a:ext>
              </a:extLst>
            </p:cNvPr>
            <p:cNvPicPr>
              <a:picLocks noChangeAspect="1"/>
            </p:cNvPicPr>
            <p:nvPr/>
          </p:nvPicPr>
          <p:blipFill rotWithShape="1">
            <a:blip r:embed="rId6" cstate="email">
              <a:duotone>
                <a:schemeClr val="accent1">
                  <a:shade val="45000"/>
                  <a:satMod val="135000"/>
                </a:schemeClr>
                <a:prstClr val="white"/>
              </a:duotone>
              <a:extLst>
                <a:ext uri="{28A0092B-C50C-407E-A947-70E740481C1C}">
                  <a14:useLocalDpi xmlns:a14="http://schemas.microsoft.com/office/drawing/2010/main"/>
                </a:ext>
              </a:extLst>
            </a:blip>
            <a:srcRect r="36582"/>
            <a:stretch/>
          </p:blipFill>
          <p:spPr>
            <a:xfrm>
              <a:off x="8382720" y="9547431"/>
              <a:ext cx="2431229" cy="2914510"/>
            </a:xfrm>
            <a:prstGeom prst="rect">
              <a:avLst/>
            </a:prstGeom>
          </p:spPr>
        </p:pic>
        <p:sp>
          <p:nvSpPr>
            <p:cNvPr id="187" name="7-Point Star 186">
              <a:extLst>
                <a:ext uri="{FF2B5EF4-FFF2-40B4-BE49-F238E27FC236}">
                  <a16:creationId xmlns:a16="http://schemas.microsoft.com/office/drawing/2014/main" id="{192A5DCF-4630-834A-BC1D-FA9EA7029995}"/>
                </a:ext>
              </a:extLst>
            </p:cNvPr>
            <p:cNvSpPr>
              <a:spLocks noChangeAspect="1"/>
            </p:cNvSpPr>
            <p:nvPr/>
          </p:nvSpPr>
          <p:spPr>
            <a:xfrm>
              <a:off x="1441988" y="10634741"/>
              <a:ext cx="265176" cy="260280"/>
            </a:xfrm>
            <a:prstGeom prst="star7">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9" name="TextBox 218">
            <a:extLst>
              <a:ext uri="{FF2B5EF4-FFF2-40B4-BE49-F238E27FC236}">
                <a16:creationId xmlns:a16="http://schemas.microsoft.com/office/drawing/2014/main" id="{04EC0CEC-8359-6640-A266-B6647E0A4EA7}"/>
              </a:ext>
            </a:extLst>
          </p:cNvPr>
          <p:cNvSpPr txBox="1"/>
          <p:nvPr/>
        </p:nvSpPr>
        <p:spPr>
          <a:xfrm>
            <a:off x="19723036" y="4070265"/>
            <a:ext cx="2885504" cy="1015791"/>
          </a:xfrm>
          <a:prstGeom prst="rect">
            <a:avLst/>
          </a:prstGeom>
          <a:solidFill>
            <a:schemeClr val="bg1"/>
          </a:solidFill>
        </p:spPr>
        <p:txBody>
          <a:bodyPr wrap="square" rtlCol="0">
            <a:spAutoFit/>
          </a:bodyPr>
          <a:lstStyle/>
          <a:p>
            <a:r>
              <a:rPr lang="en-US" sz="6001" dirty="0">
                <a:latin typeface="Georgia" panose="02040502050405020303" pitchFamily="18" charset="0"/>
              </a:rPr>
              <a:t>Results</a:t>
            </a:r>
          </a:p>
        </p:txBody>
      </p:sp>
      <p:sp>
        <p:nvSpPr>
          <p:cNvPr id="129" name="TextBox 128">
            <a:extLst>
              <a:ext uri="{FF2B5EF4-FFF2-40B4-BE49-F238E27FC236}">
                <a16:creationId xmlns:a16="http://schemas.microsoft.com/office/drawing/2014/main" id="{6518F4F5-D051-974A-B15A-FC8F5525BC4C}"/>
              </a:ext>
            </a:extLst>
          </p:cNvPr>
          <p:cNvSpPr txBox="1"/>
          <p:nvPr/>
        </p:nvSpPr>
        <p:spPr>
          <a:xfrm>
            <a:off x="35220278" y="30517318"/>
            <a:ext cx="7164282" cy="1477328"/>
          </a:xfrm>
          <a:prstGeom prst="rect">
            <a:avLst/>
          </a:prstGeom>
          <a:noFill/>
        </p:spPr>
        <p:txBody>
          <a:bodyPr wrap="square" lIns="91440" tIns="45720" rIns="91440" bIns="45720" rtlCol="0" anchor="ctr">
            <a:spAutoFit/>
          </a:bodyPr>
          <a:lstStyle/>
          <a:p>
            <a:r>
              <a:rPr lang="en-US" sz="3000" dirty="0"/>
              <a:t>Thank you to Zubia Merchant and Adriana Ene for their contributions. Funding provided by the 2020 LUC Mulcahy Fellowship.</a:t>
            </a:r>
          </a:p>
        </p:txBody>
      </p:sp>
      <p:pic>
        <p:nvPicPr>
          <p:cNvPr id="10" name="Picture 9" descr="Table&#10;&#10;Description automatically generated">
            <a:extLst>
              <a:ext uri="{FF2B5EF4-FFF2-40B4-BE49-F238E27FC236}">
                <a16:creationId xmlns:a16="http://schemas.microsoft.com/office/drawing/2014/main" id="{EAB5062E-7A15-3F4F-945A-782F6ABC21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19043" y="16633476"/>
            <a:ext cx="14847053" cy="7100764"/>
          </a:xfrm>
          <a:prstGeom prst="rect">
            <a:avLst/>
          </a:prstGeom>
        </p:spPr>
      </p:pic>
      <p:sp>
        <p:nvSpPr>
          <p:cNvPr id="6" name="TextBox 5">
            <a:extLst>
              <a:ext uri="{FF2B5EF4-FFF2-40B4-BE49-F238E27FC236}">
                <a16:creationId xmlns:a16="http://schemas.microsoft.com/office/drawing/2014/main" id="{5196D454-9975-A743-B6F3-D787A2ED73B6}"/>
              </a:ext>
            </a:extLst>
          </p:cNvPr>
          <p:cNvSpPr txBox="1"/>
          <p:nvPr/>
        </p:nvSpPr>
        <p:spPr>
          <a:xfrm>
            <a:off x="32370815" y="23499693"/>
            <a:ext cx="9561680" cy="615553"/>
          </a:xfrm>
          <a:prstGeom prst="rect">
            <a:avLst/>
          </a:prstGeom>
          <a:noFill/>
        </p:spPr>
        <p:txBody>
          <a:bodyPr wrap="square" rtlCol="0">
            <a:spAutoFit/>
          </a:bodyPr>
          <a:lstStyle/>
          <a:p>
            <a:pPr algn="r"/>
            <a:r>
              <a:rPr lang="en-US" sz="3400" dirty="0">
                <a:solidFill>
                  <a:srgbClr val="FF0000"/>
                </a:solidFill>
              </a:rPr>
              <a:t>* Red denotes 99% similar phage sequences</a:t>
            </a:r>
          </a:p>
        </p:txBody>
      </p:sp>
      <p:sp>
        <p:nvSpPr>
          <p:cNvPr id="11" name="TextBox 10">
            <a:extLst>
              <a:ext uri="{FF2B5EF4-FFF2-40B4-BE49-F238E27FC236}">
                <a16:creationId xmlns:a16="http://schemas.microsoft.com/office/drawing/2014/main" id="{AB90B7A7-3CC2-A047-A09D-4AB18EAF8048}"/>
              </a:ext>
            </a:extLst>
          </p:cNvPr>
          <p:cNvSpPr txBox="1"/>
          <p:nvPr/>
        </p:nvSpPr>
        <p:spPr>
          <a:xfrm>
            <a:off x="35189846" y="24651411"/>
            <a:ext cx="4281802" cy="1015663"/>
          </a:xfrm>
          <a:prstGeom prst="rect">
            <a:avLst/>
          </a:prstGeom>
          <a:noFill/>
        </p:spPr>
        <p:txBody>
          <a:bodyPr wrap="square" rtlCol="0">
            <a:spAutoFit/>
          </a:bodyPr>
          <a:lstStyle/>
          <a:p>
            <a:r>
              <a:rPr lang="en-US" sz="6000" dirty="0">
                <a:latin typeface="Georgia" panose="02040502050405020303" pitchFamily="18" charset="0"/>
              </a:rPr>
              <a:t>References</a:t>
            </a:r>
          </a:p>
        </p:txBody>
      </p:sp>
      <p:sp>
        <p:nvSpPr>
          <p:cNvPr id="133" name="TextBox 132">
            <a:extLst>
              <a:ext uri="{FF2B5EF4-FFF2-40B4-BE49-F238E27FC236}">
                <a16:creationId xmlns:a16="http://schemas.microsoft.com/office/drawing/2014/main" id="{EFDAADD4-E3F4-8741-9908-0DB926C72F3F}"/>
              </a:ext>
            </a:extLst>
          </p:cNvPr>
          <p:cNvSpPr txBox="1"/>
          <p:nvPr/>
        </p:nvSpPr>
        <p:spPr>
          <a:xfrm>
            <a:off x="35189846" y="29508806"/>
            <a:ext cx="6885033" cy="1015791"/>
          </a:xfrm>
          <a:prstGeom prst="rect">
            <a:avLst/>
          </a:prstGeom>
          <a:noFill/>
        </p:spPr>
        <p:txBody>
          <a:bodyPr wrap="square" rtlCol="0">
            <a:spAutoFit/>
          </a:bodyPr>
          <a:lstStyle/>
          <a:p>
            <a:r>
              <a:rPr lang="en-US" sz="6001" dirty="0">
                <a:latin typeface="Georgia" panose="02040502050405020303" pitchFamily="18" charset="0"/>
              </a:rPr>
              <a:t>Acknowledgements</a:t>
            </a:r>
            <a:endParaRPr lang="en-US" sz="6000" dirty="0">
              <a:latin typeface="Georgia" panose="02040502050405020303" pitchFamily="18" charset="0"/>
            </a:endParaRPr>
          </a:p>
        </p:txBody>
      </p:sp>
      <p:sp>
        <p:nvSpPr>
          <p:cNvPr id="134" name="TextBox 133">
            <a:extLst>
              <a:ext uri="{FF2B5EF4-FFF2-40B4-BE49-F238E27FC236}">
                <a16:creationId xmlns:a16="http://schemas.microsoft.com/office/drawing/2014/main" id="{BE3645C0-9C75-3E4D-B349-BAFFA42DCCD7}"/>
              </a:ext>
            </a:extLst>
          </p:cNvPr>
          <p:cNvSpPr txBox="1"/>
          <p:nvPr/>
        </p:nvSpPr>
        <p:spPr>
          <a:xfrm>
            <a:off x="19723036" y="24845785"/>
            <a:ext cx="4281802" cy="1015663"/>
          </a:xfrm>
          <a:prstGeom prst="rect">
            <a:avLst/>
          </a:prstGeom>
          <a:noFill/>
        </p:spPr>
        <p:txBody>
          <a:bodyPr wrap="square" rtlCol="0">
            <a:spAutoFit/>
          </a:bodyPr>
          <a:lstStyle/>
          <a:p>
            <a:r>
              <a:rPr lang="en-US" sz="6000" dirty="0">
                <a:latin typeface="Georgia" panose="02040502050405020303" pitchFamily="18" charset="0"/>
              </a:rPr>
              <a:t>Conclusions</a:t>
            </a:r>
          </a:p>
        </p:txBody>
      </p:sp>
      <p:sp>
        <p:nvSpPr>
          <p:cNvPr id="135" name="TextBox 134">
            <a:extLst>
              <a:ext uri="{FF2B5EF4-FFF2-40B4-BE49-F238E27FC236}">
                <a16:creationId xmlns:a16="http://schemas.microsoft.com/office/drawing/2014/main" id="{EF84FE69-624E-3A43-99BE-9D338AC00F0B}"/>
              </a:ext>
            </a:extLst>
          </p:cNvPr>
          <p:cNvSpPr txBox="1"/>
          <p:nvPr/>
        </p:nvSpPr>
        <p:spPr>
          <a:xfrm>
            <a:off x="19723036" y="29522848"/>
            <a:ext cx="6252098" cy="1015663"/>
          </a:xfrm>
          <a:prstGeom prst="rect">
            <a:avLst/>
          </a:prstGeom>
          <a:noFill/>
        </p:spPr>
        <p:txBody>
          <a:bodyPr wrap="square" rtlCol="0">
            <a:spAutoFit/>
          </a:bodyPr>
          <a:lstStyle/>
          <a:p>
            <a:r>
              <a:rPr lang="en-US" sz="6000" dirty="0">
                <a:latin typeface="Georgia" panose="02040502050405020303" pitchFamily="18" charset="0"/>
              </a:rPr>
              <a:t>Future Directions</a:t>
            </a:r>
          </a:p>
        </p:txBody>
      </p:sp>
      <p:sp>
        <p:nvSpPr>
          <p:cNvPr id="137" name="TextBox 136">
            <a:extLst>
              <a:ext uri="{FF2B5EF4-FFF2-40B4-BE49-F238E27FC236}">
                <a16:creationId xmlns:a16="http://schemas.microsoft.com/office/drawing/2014/main" id="{51BE46AF-4FD8-E143-B769-722DA5551C6F}"/>
              </a:ext>
            </a:extLst>
          </p:cNvPr>
          <p:cNvSpPr txBox="1"/>
          <p:nvPr/>
        </p:nvSpPr>
        <p:spPr>
          <a:xfrm>
            <a:off x="1469788" y="8877183"/>
            <a:ext cx="4483949" cy="1046061"/>
          </a:xfrm>
          <a:prstGeom prst="rect">
            <a:avLst/>
          </a:prstGeom>
          <a:noFill/>
        </p:spPr>
        <p:txBody>
          <a:bodyPr wrap="square" rtlCol="0">
            <a:spAutoFit/>
          </a:bodyPr>
          <a:lstStyle/>
          <a:p>
            <a:r>
              <a:rPr lang="en-US" sz="6001" dirty="0">
                <a:latin typeface="Georgia" panose="02040502050405020303" pitchFamily="18" charset="0"/>
              </a:rPr>
              <a:t>Background</a:t>
            </a:r>
            <a:endParaRPr lang="en-US" sz="6000" b="1" dirty="0">
              <a:latin typeface="Georgia" panose="02040502050405020303" pitchFamily="18" charset="0"/>
            </a:endParaRPr>
          </a:p>
        </p:txBody>
      </p:sp>
      <p:sp>
        <p:nvSpPr>
          <p:cNvPr id="139" name="TextBox 138">
            <a:extLst>
              <a:ext uri="{FF2B5EF4-FFF2-40B4-BE49-F238E27FC236}">
                <a16:creationId xmlns:a16="http://schemas.microsoft.com/office/drawing/2014/main" id="{3F6D5A33-96BC-474B-A8E8-4ACF69E78591}"/>
              </a:ext>
            </a:extLst>
          </p:cNvPr>
          <p:cNvSpPr txBox="1"/>
          <p:nvPr/>
        </p:nvSpPr>
        <p:spPr>
          <a:xfrm>
            <a:off x="1469788" y="4185553"/>
            <a:ext cx="3467858" cy="1024789"/>
          </a:xfrm>
          <a:prstGeom prst="rect">
            <a:avLst/>
          </a:prstGeom>
          <a:noFill/>
        </p:spPr>
        <p:txBody>
          <a:bodyPr wrap="square" rtlCol="0">
            <a:spAutoFit/>
          </a:bodyPr>
          <a:lstStyle/>
          <a:p>
            <a:r>
              <a:rPr lang="en-US" sz="6001" dirty="0">
                <a:latin typeface="Georgia" panose="02040502050405020303" pitchFamily="18" charset="0"/>
              </a:rPr>
              <a:t>Abstract</a:t>
            </a:r>
            <a:endParaRPr lang="en-US" sz="6000" b="1" dirty="0">
              <a:latin typeface="Georgia" panose="02040502050405020303" pitchFamily="18" charset="0"/>
            </a:endParaRPr>
          </a:p>
        </p:txBody>
      </p:sp>
      <p:pic>
        <p:nvPicPr>
          <p:cNvPr id="13" name="Picture 12" descr="A black and white logo&#10;&#10;Description automatically generated">
            <a:extLst>
              <a:ext uri="{FF2B5EF4-FFF2-40B4-BE49-F238E27FC236}">
                <a16:creationId xmlns:a16="http://schemas.microsoft.com/office/drawing/2014/main" id="{99ECC670-7EA5-5F0A-314F-2F2F9FAA8C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533483" y="300771"/>
            <a:ext cx="2039131" cy="946571"/>
          </a:xfrm>
          <a:prstGeom prst="rect">
            <a:avLst/>
          </a:prstGeom>
        </p:spPr>
      </p:pic>
    </p:spTree>
    <p:extLst>
      <p:ext uri="{BB962C8B-B14F-4D97-AF65-F5344CB8AC3E}">
        <p14:creationId xmlns:p14="http://schemas.microsoft.com/office/powerpoint/2010/main" val="976441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32071</TotalTime>
  <Words>413</Words>
  <Application>Microsoft Office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Arial</vt:lpstr>
      <vt:lpstr>Calibri</vt:lpstr>
      <vt:lpstr>Geneva</vt:lpstr>
      <vt:lpstr>Georgia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Meghan</dc:creator>
  <cp:lastModifiedBy>Elias Crum</cp:lastModifiedBy>
  <cp:revision>456</cp:revision>
  <dcterms:created xsi:type="dcterms:W3CDTF">2015-01-12T20:43:39Z</dcterms:created>
  <dcterms:modified xsi:type="dcterms:W3CDTF">2024-02-16T07:56:18Z</dcterms:modified>
</cp:coreProperties>
</file>